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306" r:id="rId3"/>
    <p:sldId id="305" r:id="rId4"/>
    <p:sldId id="283" r:id="rId5"/>
    <p:sldId id="302" r:id="rId6"/>
    <p:sldId id="303" r:id="rId7"/>
    <p:sldId id="318" r:id="rId8"/>
    <p:sldId id="288" r:id="rId9"/>
    <p:sldId id="293" r:id="rId10"/>
    <p:sldId id="298" r:id="rId11"/>
    <p:sldId id="299" r:id="rId12"/>
    <p:sldId id="300" r:id="rId13"/>
    <p:sldId id="319" r:id="rId14"/>
    <p:sldId id="301" r:id="rId15"/>
    <p:sldId id="316" r:id="rId16"/>
    <p:sldId id="308" r:id="rId17"/>
    <p:sldId id="309" r:id="rId18"/>
    <p:sldId id="312" r:id="rId19"/>
    <p:sldId id="313" r:id="rId20"/>
    <p:sldId id="31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72" autoAdjust="0"/>
  </p:normalViewPr>
  <p:slideViewPr>
    <p:cSldViewPr>
      <p:cViewPr>
        <p:scale>
          <a:sx n="40" d="100"/>
          <a:sy n="40" d="100"/>
        </p:scale>
        <p:origin x="1536" y="213"/>
      </p:cViewPr>
      <p:guideLst>
        <p:guide orient="horz" pos="2160"/>
        <p:guide pos="2880"/>
      </p:guideLst>
    </p:cSldViewPr>
  </p:slideViewPr>
  <p:notesTextViewPr>
    <p:cViewPr>
      <p:scale>
        <a:sx n="1" d="1"/>
        <a:sy n="1" d="1"/>
      </p:scale>
      <p:origin x="0" y="0"/>
    </p:cViewPr>
  </p:notesTextViewPr>
  <p:sorterViewPr>
    <p:cViewPr>
      <p:scale>
        <a:sx n="70" d="100"/>
        <a:sy n="70" d="100"/>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connelk\AppData\Local\Microsoft\Windows\Temporary%20Internet%20Files\Content.Outlook\E78RWWXU\Magee%20Decomposition%20Project%20figures%20for%20Jan%2029%20poster%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92223065611689"/>
          <c:y val="2.5113241595138981E-2"/>
          <c:w val="0.79480784637189572"/>
          <c:h val="0.89236969237234942"/>
        </c:manualLayout>
      </c:layout>
      <c:scatterChart>
        <c:scatterStyle val="lineMarker"/>
        <c:varyColors val="0"/>
        <c:ser>
          <c:idx val="0"/>
          <c:order val="0"/>
          <c:tx>
            <c:strRef>
              <c:f>'[Magee Decomposition Project figures for Jan 29 poster (2).xlsx]Class Data'!$P$1</c:f>
              <c:strCache>
                <c:ptCount val="1"/>
                <c:pt idx="0">
                  <c:v>Remaining biomass (%)</c:v>
                </c:pt>
              </c:strCache>
            </c:strRef>
          </c:tx>
          <c:spPr>
            <a:ln w="28575">
              <a:noFill/>
            </a:ln>
          </c:spPr>
          <c:xVal>
            <c:numRef>
              <c:f>'[Magee Decomposition Project figures for Jan 29 poster (2).xlsx]Class Data'!$N$2:$N$22</c:f>
              <c:numCache>
                <c:formatCode>General</c:formatCode>
                <c:ptCount val="21"/>
                <c:pt idx="0">
                  <c:v>31</c:v>
                </c:pt>
                <c:pt idx="1">
                  <c:v>31</c:v>
                </c:pt>
                <c:pt idx="2">
                  <c:v>30</c:v>
                </c:pt>
                <c:pt idx="3">
                  <c:v>30</c:v>
                </c:pt>
                <c:pt idx="4">
                  <c:v>59</c:v>
                </c:pt>
                <c:pt idx="5">
                  <c:v>59</c:v>
                </c:pt>
                <c:pt idx="6">
                  <c:v>58</c:v>
                </c:pt>
                <c:pt idx="7">
                  <c:v>58</c:v>
                </c:pt>
                <c:pt idx="8">
                  <c:v>93</c:v>
                </c:pt>
                <c:pt idx="9">
                  <c:v>93</c:v>
                </c:pt>
                <c:pt idx="10">
                  <c:v>92</c:v>
                </c:pt>
                <c:pt idx="11">
                  <c:v>92</c:v>
                </c:pt>
                <c:pt idx="12">
                  <c:v>121</c:v>
                </c:pt>
                <c:pt idx="13">
                  <c:v>149</c:v>
                </c:pt>
                <c:pt idx="14">
                  <c:v>149</c:v>
                </c:pt>
                <c:pt idx="15">
                  <c:v>148</c:v>
                </c:pt>
                <c:pt idx="16">
                  <c:v>148</c:v>
                </c:pt>
                <c:pt idx="17">
                  <c:v>0</c:v>
                </c:pt>
                <c:pt idx="18">
                  <c:v>0</c:v>
                </c:pt>
                <c:pt idx="19">
                  <c:v>0</c:v>
                </c:pt>
                <c:pt idx="20">
                  <c:v>0</c:v>
                </c:pt>
              </c:numCache>
            </c:numRef>
          </c:xVal>
          <c:yVal>
            <c:numRef>
              <c:f>'[Magee Decomposition Project figures for Jan 29 poster (2).xlsx]Class Data'!$P$2:$P$22</c:f>
              <c:numCache>
                <c:formatCode>0.00%</c:formatCode>
                <c:ptCount val="21"/>
                <c:pt idx="0">
                  <c:v>0.78833333333333344</c:v>
                </c:pt>
                <c:pt idx="1">
                  <c:v>0.85166666666666668</c:v>
                </c:pt>
                <c:pt idx="2">
                  <c:v>0.83701188455008491</c:v>
                </c:pt>
                <c:pt idx="3">
                  <c:v>0.86666666666666659</c:v>
                </c:pt>
                <c:pt idx="4">
                  <c:v>0.76771653543307106</c:v>
                </c:pt>
                <c:pt idx="5">
                  <c:v>0.689716312056738</c:v>
                </c:pt>
                <c:pt idx="6">
                  <c:v>0.81535269709543601</c:v>
                </c:pt>
                <c:pt idx="7">
                  <c:v>0.80451127819548907</c:v>
                </c:pt>
                <c:pt idx="8">
                  <c:v>0.78776978417266197</c:v>
                </c:pt>
                <c:pt idx="9">
                  <c:v>0.73217726396917104</c:v>
                </c:pt>
                <c:pt idx="10">
                  <c:v>0.74373795761078998</c:v>
                </c:pt>
                <c:pt idx="11">
                  <c:v>0.74561403508771895</c:v>
                </c:pt>
                <c:pt idx="12">
                  <c:v>0.72824156305506205</c:v>
                </c:pt>
                <c:pt idx="13">
                  <c:v>0.86666666666666703</c:v>
                </c:pt>
                <c:pt idx="14">
                  <c:v>0.71936758893280595</c:v>
                </c:pt>
                <c:pt idx="15">
                  <c:v>0.73763440860215002</c:v>
                </c:pt>
                <c:pt idx="16">
                  <c:v>0.86363636363636398</c:v>
                </c:pt>
                <c:pt idx="17">
                  <c:v>1</c:v>
                </c:pt>
                <c:pt idx="18">
                  <c:v>1</c:v>
                </c:pt>
                <c:pt idx="19">
                  <c:v>1</c:v>
                </c:pt>
                <c:pt idx="20">
                  <c:v>1</c:v>
                </c:pt>
              </c:numCache>
            </c:numRef>
          </c:yVal>
          <c:smooth val="0"/>
        </c:ser>
        <c:dLbls>
          <c:showLegendKey val="0"/>
          <c:showVal val="0"/>
          <c:showCatName val="0"/>
          <c:showSerName val="0"/>
          <c:showPercent val="0"/>
          <c:showBubbleSize val="0"/>
        </c:dLbls>
        <c:axId val="288784344"/>
        <c:axId val="288786304"/>
      </c:scatterChart>
      <c:valAx>
        <c:axId val="288784344"/>
        <c:scaling>
          <c:orientation val="minMax"/>
          <c:max val="150"/>
          <c:min val="0"/>
        </c:scaling>
        <c:delete val="0"/>
        <c:axPos val="b"/>
        <c:title>
          <c:tx>
            <c:rich>
              <a:bodyPr anchor="b" anchorCtr="1"/>
              <a:lstStyle/>
              <a:p>
                <a:pPr>
                  <a:defRPr sz="1400" baseline="0"/>
                </a:pPr>
                <a:r>
                  <a:rPr lang="en-US" sz="1400" baseline="0"/>
                  <a:t>Time (days)</a:t>
                </a:r>
              </a:p>
            </c:rich>
          </c:tx>
          <c:layout/>
          <c:overlay val="0"/>
        </c:title>
        <c:numFmt formatCode="General" sourceLinked="1"/>
        <c:majorTickMark val="none"/>
        <c:minorTickMark val="none"/>
        <c:tickLblPos val="nextTo"/>
        <c:txPr>
          <a:bodyPr/>
          <a:lstStyle/>
          <a:p>
            <a:pPr>
              <a:defRPr sz="1200" baseline="0"/>
            </a:pPr>
            <a:endParaRPr lang="en-US"/>
          </a:p>
        </c:txPr>
        <c:crossAx val="288786304"/>
        <c:crosses val="autoZero"/>
        <c:crossBetween val="midCat"/>
        <c:majorUnit val="50"/>
      </c:valAx>
      <c:valAx>
        <c:axId val="288786304"/>
        <c:scaling>
          <c:orientation val="minMax"/>
          <c:max val="1"/>
        </c:scaling>
        <c:delete val="0"/>
        <c:axPos val="l"/>
        <c:title>
          <c:tx>
            <c:rich>
              <a:bodyPr/>
              <a:lstStyle/>
              <a:p>
                <a:pPr>
                  <a:defRPr sz="1400" baseline="0"/>
                </a:pPr>
                <a:r>
                  <a:rPr lang="en-US" sz="1400" baseline="0"/>
                  <a:t>Mass Remaining (%)</a:t>
                </a:r>
              </a:p>
            </c:rich>
          </c:tx>
          <c:layout/>
          <c:overlay val="0"/>
        </c:title>
        <c:numFmt formatCode="0%" sourceLinked="0"/>
        <c:majorTickMark val="cross"/>
        <c:minorTickMark val="none"/>
        <c:tickLblPos val="nextTo"/>
        <c:txPr>
          <a:bodyPr/>
          <a:lstStyle/>
          <a:p>
            <a:pPr>
              <a:defRPr sz="1200" baseline="0"/>
            </a:pPr>
            <a:endParaRPr lang="en-US"/>
          </a:p>
        </c:txPr>
        <c:crossAx val="288784344"/>
        <c:crosses val="autoZero"/>
        <c:crossBetween val="midCat"/>
      </c:valAx>
      <c:spPr>
        <a:ln>
          <a:solidFill>
            <a:schemeClr val="tx1"/>
          </a:solid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79CEA-CB45-4734-819D-CF8ACE6104C3}" type="datetimeFigureOut">
              <a:rPr lang="en-US" smtClean="0"/>
              <a:t>10/17/2015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AF7CA-3A44-4B3E-A5E8-549826BA0DE0}" type="slidenum">
              <a:rPr lang="en-US" smtClean="0"/>
              <a:t>‹#›</a:t>
            </a:fld>
            <a:endParaRPr lang="en-US"/>
          </a:p>
        </p:txBody>
      </p:sp>
    </p:spTree>
    <p:extLst>
      <p:ext uri="{BB962C8B-B14F-4D97-AF65-F5344CB8AC3E}">
        <p14:creationId xmlns:p14="http://schemas.microsoft.com/office/powerpoint/2010/main" val="70301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p>
          <a:p>
            <a:endParaRPr lang="en-US" dirty="0" smtClean="0"/>
          </a:p>
          <a:p>
            <a:r>
              <a:rPr lang="en-US" dirty="0" smtClean="0"/>
              <a:t>Introduce my co-presenters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We are going to tell you about </a:t>
            </a:r>
            <a:r>
              <a:rPr lang="en-US" dirty="0" smtClean="0">
                <a:sym typeface="Wingdings" panose="05000000000000000000" pitchFamily="2" charset="2"/>
              </a:rPr>
              <a:t>a</a:t>
            </a:r>
            <a:r>
              <a:rPr lang="en-US" baseline="0" dirty="0" smtClean="0">
                <a:sym typeface="Wingdings" panose="05000000000000000000" pitchFamily="2" charset="2"/>
              </a:rPr>
              <a:t> student </a:t>
            </a:r>
            <a:r>
              <a:rPr lang="en-US" dirty="0" smtClean="0">
                <a:sym typeface="Wingdings" panose="05000000000000000000" pitchFamily="2" charset="2"/>
              </a:rPr>
              <a:t>long-term </a:t>
            </a:r>
            <a:r>
              <a:rPr lang="en-US" dirty="0" smtClean="0">
                <a:sym typeface="Wingdings" panose="05000000000000000000" pitchFamily="2" charset="2"/>
              </a:rPr>
              <a:t>decomposition</a:t>
            </a:r>
            <a:r>
              <a:rPr lang="en-US" baseline="0" dirty="0" smtClean="0">
                <a:sym typeface="Wingdings" panose="05000000000000000000" pitchFamily="2" charset="2"/>
              </a:rPr>
              <a:t> study that </a:t>
            </a:r>
            <a:r>
              <a:rPr lang="en-US" baseline="0" dirty="0" smtClean="0">
                <a:sym typeface="Wingdings" panose="05000000000000000000" pitchFamily="2" charset="2"/>
              </a:rPr>
              <a:t>is based upon current research on carbon cycling and a </a:t>
            </a:r>
            <a:r>
              <a:rPr lang="en-US" baseline="0" dirty="0" smtClean="0">
                <a:sym typeface="Wingdings" panose="05000000000000000000" pitchFamily="2" charset="2"/>
              </a:rPr>
              <a:t>partnership with a colleague in Israel. </a:t>
            </a:r>
            <a:endParaRPr lang="en-US" dirty="0"/>
          </a:p>
        </p:txBody>
      </p:sp>
      <p:sp>
        <p:nvSpPr>
          <p:cNvPr id="4" name="Slide Number Placeholder 3"/>
          <p:cNvSpPr>
            <a:spLocks noGrp="1"/>
          </p:cNvSpPr>
          <p:nvPr>
            <p:ph type="sldNum" sz="quarter" idx="10"/>
          </p:nvPr>
        </p:nvSpPr>
        <p:spPr/>
        <p:txBody>
          <a:bodyPr/>
          <a:lstStyle/>
          <a:p>
            <a:fld id="{5E2AF7CA-3A44-4B3E-A5E8-549826BA0DE0}" type="slidenum">
              <a:rPr lang="en-US" smtClean="0"/>
              <a:t>1</a:t>
            </a:fld>
            <a:endParaRPr lang="en-US"/>
          </a:p>
        </p:txBody>
      </p:sp>
    </p:spTree>
    <p:extLst>
      <p:ext uri="{BB962C8B-B14F-4D97-AF65-F5344CB8AC3E}">
        <p14:creationId xmlns:p14="http://schemas.microsoft.com/office/powerpoint/2010/main" val="400908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a:t>
            </a:r>
            <a:endParaRPr lang="en-US" dirty="0"/>
          </a:p>
        </p:txBody>
      </p:sp>
      <p:sp>
        <p:nvSpPr>
          <p:cNvPr id="4" name="Slide Number Placeholder 3"/>
          <p:cNvSpPr>
            <a:spLocks noGrp="1"/>
          </p:cNvSpPr>
          <p:nvPr>
            <p:ph type="sldNum" sz="quarter" idx="10"/>
          </p:nvPr>
        </p:nvSpPr>
        <p:spPr/>
        <p:txBody>
          <a:bodyPr/>
          <a:lstStyle/>
          <a:p>
            <a:fld id="{B8590130-4967-41FC-BCF5-932481079A88}" type="slidenum">
              <a:rPr lang="en-US" smtClean="0"/>
              <a:t>12</a:t>
            </a:fld>
            <a:endParaRPr lang="en-US"/>
          </a:p>
        </p:txBody>
      </p:sp>
    </p:spTree>
    <p:extLst>
      <p:ext uri="{BB962C8B-B14F-4D97-AF65-F5344CB8AC3E}">
        <p14:creationId xmlns:p14="http://schemas.microsoft.com/office/powerpoint/2010/main" val="337194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Study can be tied to this model of factors </a:t>
            </a:r>
            <a:r>
              <a:rPr lang="en-US" baseline="0" dirty="0" smtClean="0"/>
              <a:t>affecting decomposition. </a:t>
            </a:r>
            <a:endParaRPr lang="en-US" dirty="0"/>
          </a:p>
        </p:txBody>
      </p:sp>
      <p:sp>
        <p:nvSpPr>
          <p:cNvPr id="4" name="Slide Number Placeholder 3"/>
          <p:cNvSpPr>
            <a:spLocks noGrp="1"/>
          </p:cNvSpPr>
          <p:nvPr>
            <p:ph type="sldNum" sz="quarter" idx="10"/>
          </p:nvPr>
        </p:nvSpPr>
        <p:spPr/>
        <p:txBody>
          <a:bodyPr/>
          <a:lstStyle/>
          <a:p>
            <a:fld id="{5E2AF7CA-3A44-4B3E-A5E8-549826BA0DE0}" type="slidenum">
              <a:rPr lang="en-US" smtClean="0"/>
              <a:t>13</a:t>
            </a:fld>
            <a:endParaRPr lang="en-US"/>
          </a:p>
        </p:txBody>
      </p:sp>
    </p:spTree>
    <p:extLst>
      <p:ext uri="{BB962C8B-B14F-4D97-AF65-F5344CB8AC3E}">
        <p14:creationId xmlns:p14="http://schemas.microsoft.com/office/powerpoint/2010/main" val="146827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of participating schools (needs to be updated)</a:t>
            </a:r>
          </a:p>
          <a:p>
            <a:r>
              <a:rPr lang="en-US" dirty="0" smtClean="0"/>
              <a:t>Mention</a:t>
            </a:r>
            <a:r>
              <a:rPr lang="en-US" baseline="0" dirty="0" smtClean="0"/>
              <a:t> video, and links to protocols, </a:t>
            </a:r>
            <a:endParaRPr lang="en-US" baseline="0" dirty="0" smtClean="0"/>
          </a:p>
          <a:p>
            <a:r>
              <a:rPr lang="en-US" baseline="0" dirty="0" smtClean="0"/>
              <a:t>Link to Israeli website to get data from their effort as well. Downloaded in excel.</a:t>
            </a:r>
          </a:p>
          <a:p>
            <a:r>
              <a:rPr lang="en-US" baseline="0" dirty="0" smtClean="0"/>
              <a:t>figures</a:t>
            </a:r>
            <a:r>
              <a:rPr lang="en-US" baseline="0" dirty="0" smtClean="0"/>
              <a:t>, and data entry</a:t>
            </a:r>
          </a:p>
          <a:p>
            <a:r>
              <a:rPr lang="en-US" baseline="0" dirty="0" smtClean="0"/>
              <a:t>Teacher numbers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590130-4967-41FC-BCF5-932481079A88}" type="slidenum">
              <a:rPr lang="en-US" smtClean="0"/>
              <a:t>14</a:t>
            </a:fld>
            <a:endParaRPr lang="en-US"/>
          </a:p>
        </p:txBody>
      </p:sp>
    </p:spTree>
    <p:extLst>
      <p:ext uri="{BB962C8B-B14F-4D97-AF65-F5344CB8AC3E}">
        <p14:creationId xmlns:p14="http://schemas.microsoft.com/office/powerpoint/2010/main" val="365821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17B8753-FB3B-4E80-BF2E-94F01760383D}" type="slidenum">
              <a:rPr lang="en-US" altLang="en-US" smtClean="0"/>
              <a:pPr eaLnBrk="1" hangingPunct="1">
                <a:spcBef>
                  <a:spcPct val="0"/>
                </a:spcBef>
              </a:pPr>
              <a:t>3</a:t>
            </a:fld>
            <a:endParaRPr lang="en-US" altLang="en-US" smtClean="0"/>
          </a:p>
        </p:txBody>
      </p:sp>
      <p:sp>
        <p:nvSpPr>
          <p:cNvPr id="34819" name="Rectangle 2"/>
          <p:cNvSpPr>
            <a:spLocks noGrp="1" noRot="1" noChangeAspect="1" noChangeArrowheads="1" noTextEdit="1"/>
          </p:cNvSpPr>
          <p:nvPr>
            <p:ph type="sldImg"/>
          </p:nvPr>
        </p:nvSpPr>
        <p:spPr>
          <a:xfrm>
            <a:off x="1143000" y="685800"/>
            <a:ext cx="4573588" cy="3429000"/>
          </a:xfrm>
          <a:ln/>
        </p:spPr>
      </p:sp>
      <p:sp>
        <p:nvSpPr>
          <p:cNvPr id="34820" name="Rectangle 3"/>
          <p:cNvSpPr>
            <a:spLocks noGrp="1" noChangeArrowheads="1"/>
          </p:cNvSpPr>
          <p:nvPr>
            <p:ph type="body" idx="1"/>
          </p:nvPr>
        </p:nvSpPr>
        <p:spPr>
          <a:xfrm>
            <a:off x="915054" y="4343144"/>
            <a:ext cx="5027893"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 </a:t>
            </a:r>
          </a:p>
          <a:p>
            <a:pPr eaLnBrk="1" hangingPunct="1"/>
            <a:r>
              <a:rPr lang="en-US" altLang="en-US" dirty="0" smtClean="0">
                <a:latin typeface="Arial" charset="0"/>
                <a:cs typeface="Arial" charset="0"/>
              </a:rPr>
              <a:t>I work with ONREP at OSU – we are the K-12 education partner for </a:t>
            </a:r>
            <a:r>
              <a:rPr lang="en-US" altLang="en-US" dirty="0" smtClean="0">
                <a:latin typeface="Arial" charset="0"/>
                <a:cs typeface="Arial" charset="0"/>
              </a:rPr>
              <a:t>the HJA,</a:t>
            </a:r>
            <a:r>
              <a:rPr lang="en-US" altLang="en-US" baseline="0" dirty="0" smtClean="0">
                <a:latin typeface="Arial" charset="0"/>
                <a:cs typeface="Arial" charset="0"/>
              </a:rPr>
              <a:t> located near McKenzie Bridge, between Sisters and Eugene.</a:t>
            </a:r>
            <a:endParaRPr lang="en-US" altLang="en-US" dirty="0" smtClean="0">
              <a:latin typeface="Arial" charset="0"/>
              <a:cs typeface="Arial" charset="0"/>
            </a:endParaRPr>
          </a:p>
          <a:p>
            <a:pPr eaLnBrk="1" hangingPunct="1"/>
            <a:endParaRPr lang="en-US" altLang="en-US" dirty="0" smtClean="0">
              <a:latin typeface="Arial" charset="0"/>
              <a:cs typeface="Arial" charset="0"/>
            </a:endParaRPr>
          </a:p>
        </p:txBody>
      </p:sp>
    </p:spTree>
    <p:extLst>
      <p:ext uri="{BB962C8B-B14F-4D97-AF65-F5344CB8AC3E}">
        <p14:creationId xmlns:p14="http://schemas.microsoft.com/office/powerpoint/2010/main" val="362912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EACF984-358B-456C-9C6A-BED72DF5C9E1}" type="slidenum">
              <a:rPr lang="en-US" altLang="en-US" smtClean="0"/>
              <a:pPr eaLnBrk="1" hangingPunct="1">
                <a:spcBef>
                  <a:spcPct val="0"/>
                </a:spcBef>
              </a:pPr>
              <a:t>4</a:t>
            </a:fld>
            <a:endParaRPr lang="en-US" altLang="en-US" smtClean="0"/>
          </a:p>
        </p:txBody>
      </p:sp>
      <p:sp>
        <p:nvSpPr>
          <p:cNvPr id="33795" name="Rectangle 2"/>
          <p:cNvSpPr>
            <a:spLocks noGrp="1" noRot="1" noChangeAspect="1" noChangeArrowheads="1" noTextEdit="1"/>
          </p:cNvSpPr>
          <p:nvPr>
            <p:ph type="sldImg"/>
          </p:nvPr>
        </p:nvSpPr>
        <p:spPr>
          <a:xfrm>
            <a:off x="1143000" y="685800"/>
            <a:ext cx="4573588" cy="342900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We are one of 26 sites in the LTER network.</a:t>
            </a:r>
          </a:p>
          <a:p>
            <a:pPr eaLnBrk="1" hangingPunct="1"/>
            <a:endParaRPr lang="en-US" altLang="en-US" dirty="0" smtClean="0">
              <a:latin typeface="Arial" charset="0"/>
              <a:cs typeface="Arial" charset="0"/>
            </a:endParaRPr>
          </a:p>
          <a:p>
            <a:pPr eaLnBrk="1" hangingPunct="1"/>
            <a:endParaRPr lang="en-US" altLang="en-US" dirty="0" smtClean="0">
              <a:latin typeface="Arial" charset="0"/>
              <a:cs typeface="Arial" charset="0"/>
            </a:endParaRPr>
          </a:p>
        </p:txBody>
      </p:sp>
    </p:spTree>
    <p:extLst>
      <p:ext uri="{BB962C8B-B14F-4D97-AF65-F5344CB8AC3E}">
        <p14:creationId xmlns:p14="http://schemas.microsoft.com/office/powerpoint/2010/main" val="397981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these such</a:t>
            </a:r>
            <a:r>
              <a:rPr lang="en-US" baseline="0" dirty="0" smtClean="0"/>
              <a:t> studies – </a:t>
            </a:r>
            <a:r>
              <a:rPr lang="en-US" baseline="0" dirty="0" smtClean="0"/>
              <a:t>as a process that is very important to the carbon and nitrogen cycle, scientists are interested in understanding the controls of decomposition on a broad-scale</a:t>
            </a:r>
            <a:r>
              <a:rPr lang="en-US" baseline="0" dirty="0" smtClean="0"/>
              <a:t>, long-term ------</a:t>
            </a:r>
            <a:r>
              <a:rPr lang="en-US" dirty="0" smtClean="0"/>
              <a:t>LIDET – U.S.-wide study investigating</a:t>
            </a:r>
            <a:r>
              <a:rPr lang="en-US" baseline="0" dirty="0" smtClean="0"/>
              <a:t> the effect of substrate quality (material) and climate on decomposition.</a:t>
            </a:r>
            <a:endParaRPr lang="en-US" dirty="0"/>
          </a:p>
        </p:txBody>
      </p:sp>
      <p:sp>
        <p:nvSpPr>
          <p:cNvPr id="4" name="Slide Number Placeholder 3"/>
          <p:cNvSpPr>
            <a:spLocks noGrp="1"/>
          </p:cNvSpPr>
          <p:nvPr>
            <p:ph type="sldNum" sz="quarter" idx="10"/>
          </p:nvPr>
        </p:nvSpPr>
        <p:spPr/>
        <p:txBody>
          <a:bodyPr/>
          <a:lstStyle/>
          <a:p>
            <a:fld id="{5E2AF7CA-3A44-4B3E-A5E8-549826BA0DE0}" type="slidenum">
              <a:rPr lang="en-US" smtClean="0"/>
              <a:t>5</a:t>
            </a:fld>
            <a:endParaRPr lang="en-US"/>
          </a:p>
        </p:txBody>
      </p:sp>
    </p:spTree>
    <p:extLst>
      <p:ext uri="{BB962C8B-B14F-4D97-AF65-F5344CB8AC3E}">
        <p14:creationId xmlns:p14="http://schemas.microsoft.com/office/powerpoint/2010/main" val="208207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C150FE1-6908-470B-A685-DE123279CF7B}" type="slidenum">
              <a:rPr lang="en-US" altLang="en-US" smtClean="0"/>
              <a:pPr eaLnBrk="1" hangingPunct="1">
                <a:spcBef>
                  <a:spcPct val="0"/>
                </a:spcBef>
              </a:pPr>
              <a:t>6</a:t>
            </a:fld>
            <a:endParaRPr lang="en-US" altLang="en-US" smtClean="0"/>
          </a:p>
        </p:txBody>
      </p:sp>
      <p:sp>
        <p:nvSpPr>
          <p:cNvPr id="38915" name="Rectangle 2"/>
          <p:cNvSpPr>
            <a:spLocks noGrp="1" noRot="1" noChangeAspect="1" noChangeArrowheads="1" noTextEdit="1"/>
          </p:cNvSpPr>
          <p:nvPr>
            <p:ph type="sldImg"/>
          </p:nvPr>
        </p:nvSpPr>
        <p:spPr>
          <a:xfrm>
            <a:off x="1143000" y="685800"/>
            <a:ext cx="4573588" cy="34290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latin typeface="Arial" charset="0"/>
                <a:cs typeface="Arial" charset="0"/>
              </a:rPr>
              <a:t>One</a:t>
            </a:r>
            <a:r>
              <a:rPr lang="en-US" altLang="en-US" b="1" baseline="0" dirty="0" smtClean="0">
                <a:latin typeface="Arial" charset="0"/>
                <a:cs typeface="Arial" charset="0"/>
              </a:rPr>
              <a:t> of major areas of study that we’ll get to hear more about is decomposition and all that goes with that – both large and small-scale, long- and short-term.</a:t>
            </a:r>
            <a:endParaRPr lang="en-US" altLang="en-US" dirty="0" smtClean="0">
              <a:latin typeface="Arial" charset="0"/>
              <a:cs typeface="Arial" charset="0"/>
            </a:endParaRPr>
          </a:p>
        </p:txBody>
      </p:sp>
    </p:spTree>
    <p:extLst>
      <p:ext uri="{BB962C8B-B14F-4D97-AF65-F5344CB8AC3E}">
        <p14:creationId xmlns:p14="http://schemas.microsoft.com/office/powerpoint/2010/main" val="272582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15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fld id="{56051D19-38B8-4C86-BA56-58F890C0B6DF}" type="slidenum">
              <a:rPr lang="he-IL" altLang="en-US"/>
              <a:pPr algn="l" eaLnBrk="1" hangingPunct="1">
                <a:spcBef>
                  <a:spcPct val="0"/>
                </a:spcBef>
              </a:pPr>
              <a:t>7</a:t>
            </a:fld>
            <a:endParaRPr lang="en-US" altLang="en-US"/>
          </a:p>
        </p:txBody>
      </p:sp>
      <p:sp>
        <p:nvSpPr>
          <p:cNvPr id="38915" name="Rectangle 2"/>
          <p:cNvSpPr>
            <a:spLocks noGrp="1" noRot="1" noChangeAspect="1" noChangeArrowheads="1" noTextEdit="1"/>
          </p:cNvSpPr>
          <p:nvPr>
            <p:ph type="sldImg"/>
          </p:nvPr>
        </p:nvSpPr>
        <p:spPr>
          <a:xfrm>
            <a:off x="850900" y="744538"/>
            <a:ext cx="4962525" cy="3722687"/>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Our idea is that students can be involved</a:t>
            </a:r>
            <a:r>
              <a:rPr lang="en-US" altLang="en-US" baseline="0" dirty="0" smtClean="0"/>
              <a:t> in these kinds of studies as well – broad-scale, long-term. </a:t>
            </a:r>
            <a:r>
              <a:rPr lang="en-US" altLang="en-US" dirty="0" err="1" smtClean="0"/>
              <a:t>LTEr</a:t>
            </a:r>
            <a:r>
              <a:rPr lang="en-US" altLang="en-US" baseline="0" dirty="0" smtClean="0"/>
              <a:t> program has an international component as well- </a:t>
            </a:r>
          </a:p>
          <a:p>
            <a:pPr eaLnBrk="1" hangingPunct="1"/>
            <a:endParaRPr lang="en-US" altLang="en-US" baseline="0" dirty="0" smtClean="0"/>
          </a:p>
          <a:p>
            <a:pPr eaLnBrk="1" hangingPunct="1"/>
            <a:r>
              <a:rPr lang="en-US" altLang="en-US" baseline="0" dirty="0" smtClean="0"/>
              <a:t>Israel </a:t>
            </a:r>
            <a:endParaRPr lang="en-US" altLang="en-US" dirty="0" smtClean="0"/>
          </a:p>
        </p:txBody>
      </p:sp>
    </p:spTree>
    <p:extLst>
      <p:ext uri="{BB962C8B-B14F-4D97-AF65-F5344CB8AC3E}">
        <p14:creationId xmlns:p14="http://schemas.microsoft.com/office/powerpoint/2010/main" val="208526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15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fld id="{1DA4050E-32FD-4A9C-83E4-2C1DA6A43FB9}" type="slidenum">
              <a:rPr lang="he-IL" altLang="en-US"/>
              <a:pPr algn="l" eaLnBrk="1" hangingPunct="1">
                <a:spcBef>
                  <a:spcPct val="0"/>
                </a:spcBef>
              </a:pPr>
              <a:t>8</a:t>
            </a:fld>
            <a:endParaRPr lang="en-US" altLang="en-US"/>
          </a:p>
        </p:txBody>
      </p:sp>
      <p:sp>
        <p:nvSpPr>
          <p:cNvPr id="39939" name="Rectangle 2"/>
          <p:cNvSpPr>
            <a:spLocks noGrp="1" noRot="1" noChangeAspect="1" noChangeArrowheads="1" noTextEdit="1"/>
          </p:cNvSpPr>
          <p:nvPr>
            <p:ph type="sldImg"/>
          </p:nvPr>
        </p:nvSpPr>
        <p:spPr>
          <a:xfrm>
            <a:off x="850900" y="744538"/>
            <a:ext cx="4962525" cy="3722687"/>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a:t>
            </a:r>
            <a:r>
              <a:rPr lang="en-US" altLang="en-US" baseline="0" dirty="0" smtClean="0"/>
              <a:t> project is in collaboration with the Israeli LTER site – they have a whole program where students monitor climate, biodiversity, etc. at their site – they added decomposition to this after learning about our Andrews LTER </a:t>
            </a:r>
            <a:r>
              <a:rPr lang="en-US" altLang="en-US" baseline="0" dirty="0" smtClean="0"/>
              <a:t>research. </a:t>
            </a:r>
            <a:endParaRPr lang="en-US" altLang="en-US" dirty="0" smtClean="0"/>
          </a:p>
        </p:txBody>
      </p:sp>
    </p:spTree>
    <p:extLst>
      <p:ext uri="{BB962C8B-B14F-4D97-AF65-F5344CB8AC3E}">
        <p14:creationId xmlns:p14="http://schemas.microsoft.com/office/powerpoint/2010/main" val="245638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invited you here today with these outcomes</a:t>
            </a:r>
            <a:r>
              <a:rPr lang="en-US" baseline="0" dirty="0" smtClean="0"/>
              <a:t> in mind </a:t>
            </a:r>
            <a:r>
              <a:rPr lang="en-US" dirty="0" smtClean="0"/>
              <a:t> – for you and your students - </a:t>
            </a:r>
            <a:endParaRPr lang="en-US" dirty="0"/>
          </a:p>
        </p:txBody>
      </p:sp>
      <p:sp>
        <p:nvSpPr>
          <p:cNvPr id="4" name="Slide Number Placeholder 3"/>
          <p:cNvSpPr>
            <a:spLocks noGrp="1"/>
          </p:cNvSpPr>
          <p:nvPr>
            <p:ph type="sldNum" sz="quarter" idx="10"/>
          </p:nvPr>
        </p:nvSpPr>
        <p:spPr/>
        <p:txBody>
          <a:bodyPr/>
          <a:lstStyle/>
          <a:p>
            <a:fld id="{5E2AF7CA-3A44-4B3E-A5E8-549826BA0DE0}" type="slidenum">
              <a:rPr lang="en-US" smtClean="0"/>
              <a:t>9</a:t>
            </a:fld>
            <a:endParaRPr lang="en-US"/>
          </a:p>
        </p:txBody>
      </p:sp>
    </p:spTree>
    <p:extLst>
      <p:ext uri="{BB962C8B-B14F-4D97-AF65-F5344CB8AC3E}">
        <p14:creationId xmlns:p14="http://schemas.microsoft.com/office/powerpoint/2010/main" val="239833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 teachers to do what they can – once a month seems too hard – most have tried for 3 times/year.</a:t>
            </a:r>
            <a:endParaRPr lang="en-US" dirty="0"/>
          </a:p>
        </p:txBody>
      </p:sp>
      <p:sp>
        <p:nvSpPr>
          <p:cNvPr id="4" name="Slide Number Placeholder 3"/>
          <p:cNvSpPr>
            <a:spLocks noGrp="1"/>
          </p:cNvSpPr>
          <p:nvPr>
            <p:ph type="sldNum" sz="quarter" idx="10"/>
          </p:nvPr>
        </p:nvSpPr>
        <p:spPr/>
        <p:txBody>
          <a:bodyPr/>
          <a:lstStyle/>
          <a:p>
            <a:fld id="{B8590130-4967-41FC-BCF5-932481079A88}" type="slidenum">
              <a:rPr lang="en-US" smtClean="0"/>
              <a:t>10</a:t>
            </a:fld>
            <a:endParaRPr lang="en-US"/>
          </a:p>
        </p:txBody>
      </p:sp>
    </p:spTree>
    <p:extLst>
      <p:ext uri="{BB962C8B-B14F-4D97-AF65-F5344CB8AC3E}">
        <p14:creationId xmlns:p14="http://schemas.microsoft.com/office/powerpoint/2010/main" val="238232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D1C0F-01AF-4C72-967B-019A14FE7C86}"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298719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D1C0F-01AF-4C72-967B-019A14FE7C86}"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426128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D1C0F-01AF-4C72-967B-019A14FE7C86}"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403229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D1C0F-01AF-4C72-967B-019A14FE7C86}"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254496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D1C0F-01AF-4C72-967B-019A14FE7C86}"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266039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D1C0F-01AF-4C72-967B-019A14FE7C86}"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238740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D1C0F-01AF-4C72-967B-019A14FE7C86}" type="datetimeFigureOut">
              <a:rPr lang="en-US" smtClean="0"/>
              <a:t>10/17/2015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69524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D1C0F-01AF-4C72-967B-019A14FE7C86}" type="datetimeFigureOut">
              <a:rPr lang="en-US" smtClean="0"/>
              <a:t>10/17/2015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87683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D1C0F-01AF-4C72-967B-019A14FE7C86}" type="datetimeFigureOut">
              <a:rPr lang="en-US" smtClean="0"/>
              <a:t>10/17/2015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125202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D1C0F-01AF-4C72-967B-019A14FE7C86}"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84366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D1C0F-01AF-4C72-967B-019A14FE7C86}"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A8303-F908-4EFD-85CF-02D9F3708479}" type="slidenum">
              <a:rPr lang="en-US" smtClean="0"/>
              <a:t>‹#›</a:t>
            </a:fld>
            <a:endParaRPr lang="en-US"/>
          </a:p>
        </p:txBody>
      </p:sp>
    </p:spTree>
    <p:extLst>
      <p:ext uri="{BB962C8B-B14F-4D97-AF65-F5344CB8AC3E}">
        <p14:creationId xmlns:p14="http://schemas.microsoft.com/office/powerpoint/2010/main" val="11110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D1C0F-01AF-4C72-967B-019A14FE7C86}" type="datetimeFigureOut">
              <a:rPr lang="en-US" smtClean="0"/>
              <a:t>10/17/2015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A8303-F908-4EFD-85CF-02D9F3708479}" type="slidenum">
              <a:rPr lang="en-US" smtClean="0"/>
              <a:t>‹#›</a:t>
            </a:fld>
            <a:endParaRPr lang="en-US"/>
          </a:p>
        </p:txBody>
      </p:sp>
    </p:spTree>
    <p:extLst>
      <p:ext uri="{BB962C8B-B14F-4D97-AF65-F5344CB8AC3E}">
        <p14:creationId xmlns:p14="http://schemas.microsoft.com/office/powerpoint/2010/main" val="3456987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onrep.forestry.oregonstate.edu/decomposition-projec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hyperlink" Target="https://docs.google.com/forms/d/1E4Od4sNMPGwuEUfzD6l6Zep9waEXBCryk4pfck5_k-Y/viewfor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54795"/>
            <a:ext cx="8534401" cy="1938992"/>
          </a:xfrm>
          <a:prstGeom prst="rect">
            <a:avLst/>
          </a:prstGeom>
        </p:spPr>
        <p:txBody>
          <a:bodyPr wrap="square">
            <a:spAutoFit/>
          </a:bodyPr>
          <a:lstStyle/>
          <a:p>
            <a:pPr algn="ctr"/>
            <a:r>
              <a:rPr lang="en-US" sz="4000" b="1" dirty="0"/>
              <a:t>Engaging students in the practice of science through an international, long-term decomposition study</a:t>
            </a:r>
          </a:p>
        </p:txBody>
      </p:sp>
      <p:sp>
        <p:nvSpPr>
          <p:cNvPr id="3" name="Rectangle 2"/>
          <p:cNvSpPr/>
          <p:nvPr/>
        </p:nvSpPr>
        <p:spPr>
          <a:xfrm>
            <a:off x="0" y="3138000"/>
            <a:ext cx="9144000" cy="1384995"/>
          </a:xfrm>
          <a:prstGeom prst="rect">
            <a:avLst/>
          </a:prstGeom>
        </p:spPr>
        <p:txBody>
          <a:bodyPr wrap="square">
            <a:spAutoFit/>
          </a:bodyPr>
          <a:lstStyle/>
          <a:p>
            <a:pPr algn="ctr"/>
            <a:r>
              <a:rPr lang="en-US" sz="2800" dirty="0" smtClean="0"/>
              <a:t>Kari O’Connell (Oregon Natural Resources Education Program)</a:t>
            </a:r>
          </a:p>
          <a:p>
            <a:pPr algn="ctr"/>
            <a:r>
              <a:rPr lang="en-US" sz="2800" dirty="0" smtClean="0"/>
              <a:t>Rima </a:t>
            </a:r>
            <a:r>
              <a:rPr lang="en-US" sz="2800" dirty="0" err="1" smtClean="0"/>
              <a:t>Givot</a:t>
            </a:r>
            <a:r>
              <a:rPr lang="en-US" sz="2800" dirty="0"/>
              <a:t> </a:t>
            </a:r>
            <a:r>
              <a:rPr lang="en-US" sz="2800" dirty="0" smtClean="0"/>
              <a:t>(Sisters High School)</a:t>
            </a:r>
          </a:p>
          <a:p>
            <a:pPr algn="ctr"/>
            <a:r>
              <a:rPr lang="en-US" sz="2800" dirty="0" smtClean="0"/>
              <a:t>Jeremy Magee (Sandy High School)</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572000" y="5913755"/>
            <a:ext cx="1219200" cy="612775"/>
          </a:xfrm>
          <a:prstGeom prst="rect">
            <a:avLst/>
          </a:prstGeom>
        </p:spPr>
      </p:pic>
      <p:pic>
        <p:nvPicPr>
          <p:cNvPr id="8" name="Picture 7" descr="HJA_newtlogo_hi_res_nonam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943600"/>
            <a:ext cx="923925" cy="660400"/>
          </a:xfrm>
          <a:prstGeom prst="rect">
            <a:avLst/>
          </a:prstGeom>
          <a:noFill/>
          <a:extLst/>
        </p:spPr>
      </p:pic>
      <p:pic>
        <p:nvPicPr>
          <p:cNvPr id="9" name="Picture 8" descr="LTER_LOGObes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2677" y="5879465"/>
            <a:ext cx="552450" cy="699135"/>
          </a:xfrm>
          <a:prstGeom prst="rect">
            <a:avLst/>
          </a:prstGeom>
          <a:noFill/>
          <a:extLst/>
        </p:spPr>
      </p:pic>
      <p:sp>
        <p:nvSpPr>
          <p:cNvPr id="10" name="Rectangle 9"/>
          <p:cNvSpPr/>
          <p:nvPr/>
        </p:nvSpPr>
        <p:spPr>
          <a:xfrm>
            <a:off x="990600" y="2485513"/>
            <a:ext cx="7467600" cy="523220"/>
          </a:xfrm>
          <a:prstGeom prst="rect">
            <a:avLst/>
          </a:prstGeom>
        </p:spPr>
        <p:txBody>
          <a:bodyPr wrap="square">
            <a:spAutoFit/>
          </a:bodyPr>
          <a:lstStyle/>
          <a:p>
            <a:pPr algn="ctr"/>
            <a:r>
              <a:rPr lang="en-US" sz="2800" dirty="0" smtClean="0"/>
              <a:t>October 17, 2016</a:t>
            </a:r>
            <a:endParaRPr lang="en-US" sz="2800" dirty="0"/>
          </a:p>
        </p:txBody>
      </p:sp>
    </p:spTree>
    <p:extLst>
      <p:ext uri="{BB962C8B-B14F-4D97-AF65-F5344CB8AC3E}">
        <p14:creationId xmlns:p14="http://schemas.microsoft.com/office/powerpoint/2010/main" val="592586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urrent Projects\Andrews Forest LTER\Israel collaboration\photos &amp; descriptions of student decomp projects\Bio A litterbag_decomp_study_09-10 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67" y="3807094"/>
            <a:ext cx="3084513" cy="2312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03" descr="A:\Current Projects\Andrews Forest LTER\Israel collaboration\pictures from Saleit\DSC01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16" y="3856843"/>
            <a:ext cx="3116262" cy="2244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104" descr="\\QUERCUS\DGroups\ONREP\Graphics_Photo_Video\Kari's pictures misc\RET\decomp pitfall 12(5)\IMG_2799.JPG"/>
          <p:cNvPicPr>
            <a:picLocks noChangeAspect="1" noChangeArrowheads="1"/>
          </p:cNvPicPr>
          <p:nvPr/>
        </p:nvPicPr>
        <p:blipFill>
          <a:blip r:embed="rId5">
            <a:extLst>
              <a:ext uri="{28A0092B-C50C-407E-A947-70E740481C1C}">
                <a14:useLocalDpi xmlns:a14="http://schemas.microsoft.com/office/drawing/2010/main" val="0"/>
              </a:ext>
            </a:extLst>
          </a:blip>
          <a:srcRect l="13432" t="17612" r="26862" b="10873"/>
          <a:stretch>
            <a:fillRect/>
          </a:stretch>
        </p:blipFill>
        <p:spPr bwMode="auto">
          <a:xfrm>
            <a:off x="56144" y="3826051"/>
            <a:ext cx="2738204" cy="23647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9"/>
          <p:cNvSpPr>
            <a:spLocks noChangeArrowheads="1"/>
          </p:cNvSpPr>
          <p:nvPr/>
        </p:nvSpPr>
        <p:spPr bwMode="auto">
          <a:xfrm>
            <a:off x="695992" y="784223"/>
            <a:ext cx="781033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r>
              <a:rPr lang="en-US" altLang="en-US" sz="3600" b="1" dirty="0" smtClean="0">
                <a:latin typeface="Calibri" panose="020F0502020204030204" pitchFamily="34" charset="0"/>
              </a:rPr>
              <a:t>Protocols</a:t>
            </a:r>
          </a:p>
          <a:p>
            <a:pPr marL="342900" indent="-342900">
              <a:buFont typeface="Wingdings" panose="05000000000000000000" pitchFamily="2" charset="2"/>
              <a:buChar char="Ø"/>
            </a:pPr>
            <a:r>
              <a:rPr lang="en-US" altLang="en-US" sz="2400" b="1" dirty="0" smtClean="0">
                <a:latin typeface="Calibri" panose="020F0502020204030204" pitchFamily="34" charset="0"/>
              </a:rPr>
              <a:t>placing </a:t>
            </a:r>
            <a:r>
              <a:rPr lang="en-US" altLang="en-US" sz="2400" b="1" dirty="0">
                <a:latin typeface="Calibri" panose="020F0502020204030204" pitchFamily="34" charset="0"/>
              </a:rPr>
              <a:t>a known mass of plant litter into fiberglass net </a:t>
            </a:r>
            <a:r>
              <a:rPr lang="en-US" altLang="en-US" sz="2400" b="1" dirty="0" smtClean="0">
                <a:latin typeface="Calibri" panose="020F0502020204030204" pitchFamily="34" charset="0"/>
              </a:rPr>
              <a:t>bags</a:t>
            </a:r>
          </a:p>
          <a:p>
            <a:pPr marL="342900" indent="-342900">
              <a:buFont typeface="Wingdings" panose="05000000000000000000" pitchFamily="2" charset="2"/>
              <a:buChar char="Ø"/>
            </a:pPr>
            <a:r>
              <a:rPr lang="en-US" altLang="en-US" sz="2400" b="1" dirty="0" smtClean="0">
                <a:latin typeface="Calibri" panose="020F0502020204030204" pitchFamily="34" charset="0"/>
              </a:rPr>
              <a:t>collecting </a:t>
            </a:r>
            <a:r>
              <a:rPr lang="en-US" altLang="en-US" sz="2400" b="1" dirty="0">
                <a:latin typeface="Calibri" panose="020F0502020204030204" pitchFamily="34" charset="0"/>
              </a:rPr>
              <a:t>the bags at monthly </a:t>
            </a:r>
            <a:r>
              <a:rPr lang="en-US" altLang="en-US" sz="2400" b="1" dirty="0" smtClean="0">
                <a:latin typeface="Calibri" panose="020F0502020204030204" pitchFamily="34" charset="0"/>
              </a:rPr>
              <a:t>intervals</a:t>
            </a:r>
          </a:p>
          <a:p>
            <a:pPr marL="342900" indent="-342900">
              <a:buFont typeface="Wingdings" panose="05000000000000000000" pitchFamily="2" charset="2"/>
              <a:buChar char="Ø"/>
            </a:pPr>
            <a:r>
              <a:rPr lang="en-US" altLang="en-US" sz="2400" b="1" dirty="0" smtClean="0">
                <a:latin typeface="Calibri" panose="020F0502020204030204" pitchFamily="34" charset="0"/>
              </a:rPr>
              <a:t>measuring </a:t>
            </a:r>
            <a:r>
              <a:rPr lang="en-US" altLang="en-US" sz="2400" b="1" dirty="0">
                <a:latin typeface="Calibri" panose="020F0502020204030204" pitchFamily="34" charset="0"/>
              </a:rPr>
              <a:t>weight loss over time</a:t>
            </a:r>
            <a:r>
              <a:rPr lang="en-US" altLang="en-US" sz="2400" b="1" dirty="0" smtClean="0">
                <a:latin typeface="Calibri" panose="020F0502020204030204" pitchFamily="34" charset="0"/>
              </a:rPr>
              <a:t>.</a:t>
            </a:r>
            <a:endParaRPr lang="en-US" altLang="en-US" sz="1800" b="1" dirty="0">
              <a:latin typeface="Calibri" panose="020F0502020204030204" pitchFamily="34" charset="0"/>
            </a:endParaRPr>
          </a:p>
        </p:txBody>
      </p:sp>
    </p:spTree>
    <p:extLst>
      <p:ext uri="{BB962C8B-B14F-4D97-AF65-F5344CB8AC3E}">
        <p14:creationId xmlns:p14="http://schemas.microsoft.com/office/powerpoint/2010/main" val="419291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4481" y="1145603"/>
            <a:ext cx="3996401" cy="5151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98"/>
          <p:cNvSpPr>
            <a:spLocks noChangeArrowheads="1"/>
          </p:cNvSpPr>
          <p:nvPr/>
        </p:nvSpPr>
        <p:spPr bwMode="auto">
          <a:xfrm>
            <a:off x="239935" y="2675102"/>
            <a:ext cx="46262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en-US" altLang="en-US" sz="3200" b="1" dirty="0" smtClean="0">
                <a:latin typeface="+mn-lt"/>
              </a:rPr>
              <a:t>Data analysis</a:t>
            </a:r>
          </a:p>
          <a:p>
            <a:pPr eaLnBrk="1" hangingPunct="1"/>
            <a:endParaRPr lang="en-US" altLang="en-US" sz="2400" b="1" dirty="0" smtClean="0">
              <a:latin typeface="+mn-lt"/>
            </a:endParaRPr>
          </a:p>
          <a:p>
            <a:pPr marL="342900" indent="-342900" eaLnBrk="1" hangingPunct="1">
              <a:buFont typeface="Wingdings" panose="05000000000000000000" pitchFamily="2" charset="2"/>
              <a:buChar char="Ø"/>
            </a:pPr>
            <a:r>
              <a:rPr lang="en-US" altLang="en-US" sz="2400" b="1" dirty="0" smtClean="0">
                <a:latin typeface="+mn-lt"/>
              </a:rPr>
              <a:t>Students </a:t>
            </a:r>
            <a:r>
              <a:rPr lang="en-US" altLang="en-US" sz="2400" b="1" dirty="0">
                <a:latin typeface="+mn-lt"/>
              </a:rPr>
              <a:t>enter mass of litter once it is collected and record data in a shared Google form. </a:t>
            </a:r>
            <a:endParaRPr lang="en-US" altLang="en-US" sz="2400" b="1" dirty="0" smtClean="0">
              <a:latin typeface="+mn-lt"/>
            </a:endParaRPr>
          </a:p>
          <a:p>
            <a:pPr eaLnBrk="1" hangingPunct="1"/>
            <a:endParaRPr lang="en-US" altLang="en-US" sz="2400" b="1" dirty="0">
              <a:latin typeface="+mn-lt"/>
            </a:endParaRPr>
          </a:p>
          <a:p>
            <a:pPr marL="342900" indent="-342900" eaLnBrk="1" hangingPunct="1">
              <a:buFont typeface="Wingdings" panose="05000000000000000000" pitchFamily="2" charset="2"/>
              <a:buChar char="Ø"/>
            </a:pPr>
            <a:r>
              <a:rPr lang="en-US" altLang="en-US" sz="2400" b="1" dirty="0" smtClean="0">
                <a:latin typeface="+mn-lt"/>
              </a:rPr>
              <a:t>Data </a:t>
            </a:r>
            <a:r>
              <a:rPr lang="en-US" altLang="en-US" sz="2400" b="1" dirty="0">
                <a:latin typeface="+mn-lt"/>
              </a:rPr>
              <a:t>can then be accessed and analyzed by all participants.</a:t>
            </a:r>
          </a:p>
        </p:txBody>
      </p:sp>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35" y="734359"/>
            <a:ext cx="5577951" cy="17317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939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9229" y="581774"/>
            <a:ext cx="6654325" cy="556259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p:cNvGraphicFramePr>
            <a:graphicFrameLocks/>
          </p:cNvGraphicFramePr>
          <p:nvPr>
            <p:extLst/>
          </p:nvPr>
        </p:nvGraphicFramePr>
        <p:xfrm>
          <a:off x="1653231" y="1010112"/>
          <a:ext cx="5938861" cy="424361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317017" y="5313376"/>
            <a:ext cx="5169137" cy="830997"/>
          </a:xfrm>
          <a:prstGeom prst="rect">
            <a:avLst/>
          </a:prstGeom>
        </p:spPr>
        <p:txBody>
          <a:bodyPr wrap="square">
            <a:spAutoFit/>
          </a:bodyPr>
          <a:lstStyle/>
          <a:p>
            <a:r>
              <a:rPr lang="en-US" sz="1600" dirty="0" smtClean="0">
                <a:latin typeface="Corbel" panose="020B0503020204020204" pitchFamily="34" charset="0"/>
              </a:rPr>
              <a:t>Figure 2. Mass </a:t>
            </a:r>
            <a:r>
              <a:rPr lang="en-US" sz="1600" dirty="0">
                <a:latin typeface="Corbel" panose="020B0503020204020204" pitchFamily="34" charset="0"/>
              </a:rPr>
              <a:t>of leaf litter remaining </a:t>
            </a:r>
            <a:r>
              <a:rPr lang="en-US" sz="1600" dirty="0" smtClean="0">
                <a:latin typeface="Corbel" panose="020B0503020204020204" pitchFamily="34" charset="0"/>
              </a:rPr>
              <a:t>(%) as </a:t>
            </a:r>
            <a:r>
              <a:rPr lang="en-US" sz="1600" dirty="0">
                <a:latin typeface="Corbel" panose="020B0503020204020204" pitchFamily="34" charset="0"/>
              </a:rPr>
              <a:t>a function of time left in the field for two forest sites at Sandy High </a:t>
            </a:r>
            <a:r>
              <a:rPr lang="en-US" sz="1600" dirty="0" smtClean="0">
                <a:latin typeface="Corbel" panose="020B0503020204020204" pitchFamily="34" charset="0"/>
              </a:rPr>
              <a:t>School.</a:t>
            </a:r>
            <a:endParaRPr lang="en-US" sz="1600" dirty="0">
              <a:latin typeface="Corbel" panose="020B0503020204020204" pitchFamily="34" charset="0"/>
            </a:endParaRPr>
          </a:p>
        </p:txBody>
      </p:sp>
    </p:spTree>
    <p:extLst>
      <p:ext uri="{BB962C8B-B14F-4D97-AF65-F5344CB8AC3E}">
        <p14:creationId xmlns:p14="http://schemas.microsoft.com/office/powerpoint/2010/main" val="387392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p:cNvSpPr>
            <a:spLocks noChangeArrowheads="1"/>
          </p:cNvSpPr>
          <p:nvPr/>
        </p:nvSpPr>
        <p:spPr bwMode="auto">
          <a:xfrm>
            <a:off x="2455863" y="1807489"/>
            <a:ext cx="4132262" cy="3986213"/>
          </a:xfrm>
          <a:prstGeom prst="triangle">
            <a:avLst>
              <a:gd name="adj" fmla="val 50000"/>
            </a:avLst>
          </a:prstGeom>
          <a:solidFill>
            <a:srgbClr val="FF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e-IL"/>
          </a:p>
        </p:txBody>
      </p:sp>
      <p:sp>
        <p:nvSpPr>
          <p:cNvPr id="9219" name="Text Box 5" descr="Wide downward diagonal"/>
          <p:cNvSpPr txBox="1">
            <a:spLocks noChangeArrowheads="1"/>
          </p:cNvSpPr>
          <p:nvPr/>
        </p:nvSpPr>
        <p:spPr bwMode="auto">
          <a:xfrm>
            <a:off x="3090863" y="966114"/>
            <a:ext cx="2838450" cy="519113"/>
          </a:xfrm>
          <a:prstGeom prst="rect">
            <a:avLst/>
          </a:prstGeom>
          <a:noFill/>
          <a:ln>
            <a:noFill/>
          </a:ln>
          <a:effectLst/>
          <a:extLst>
            <a:ext uri="{909E8E84-426E-40DD-AFC4-6F175D3DCCD1}">
              <a14:hiddenFill xmlns:a14="http://schemas.microsoft.com/office/drawing/2010/main">
                <a:pattFill prst="wdDnDiag">
                  <a:fgClr>
                    <a:schemeClr val="tx2"/>
                  </a:fgClr>
                  <a:bgClr>
                    <a:srgbClr val="FFFFFF"/>
                  </a:bgClr>
                </a:patt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9pPr>
          </a:lstStyle>
          <a:p>
            <a:pPr algn="ctr" eaLnBrk="1" hangingPunct="1">
              <a:spcBef>
                <a:spcPct val="50000"/>
              </a:spcBef>
              <a:buFontTx/>
              <a:buNone/>
            </a:pPr>
            <a:r>
              <a:rPr lang="en-US" b="1" dirty="0">
                <a:solidFill>
                  <a:srgbClr val="C00000"/>
                </a:solidFill>
              </a:rPr>
              <a:t>Climate</a:t>
            </a:r>
          </a:p>
        </p:txBody>
      </p:sp>
      <p:sp>
        <p:nvSpPr>
          <p:cNvPr id="9220" name="Text Box 6" descr="Wide downward diagonal"/>
          <p:cNvSpPr txBox="1">
            <a:spLocks noChangeArrowheads="1"/>
          </p:cNvSpPr>
          <p:nvPr/>
        </p:nvSpPr>
        <p:spPr bwMode="auto">
          <a:xfrm>
            <a:off x="6411009" y="5017420"/>
            <a:ext cx="2662237" cy="519113"/>
          </a:xfrm>
          <a:prstGeom prst="rect">
            <a:avLst/>
          </a:prstGeom>
          <a:noFill/>
          <a:ln>
            <a:noFill/>
          </a:ln>
          <a:effectLst/>
          <a:extLst>
            <a:ext uri="{909E8E84-426E-40DD-AFC4-6F175D3DCCD1}">
              <a14:hiddenFill xmlns:a14="http://schemas.microsoft.com/office/drawing/2010/main">
                <a:pattFill prst="wdDnDiag">
                  <a:fgClr>
                    <a:schemeClr val="tx2"/>
                  </a:fgClr>
                  <a:bgClr>
                    <a:srgbClr val="FFFFFF"/>
                  </a:bgClr>
                </a:patt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9pPr>
          </a:lstStyle>
          <a:p>
            <a:pPr algn="ctr" eaLnBrk="1" hangingPunct="1">
              <a:spcBef>
                <a:spcPct val="50000"/>
              </a:spcBef>
              <a:buNone/>
            </a:pPr>
            <a:r>
              <a:rPr lang="en-US" b="1" dirty="0">
                <a:solidFill>
                  <a:srgbClr val="C00000"/>
                </a:solidFill>
              </a:rPr>
              <a:t>Decomposers</a:t>
            </a:r>
          </a:p>
        </p:txBody>
      </p:sp>
      <p:sp>
        <p:nvSpPr>
          <p:cNvPr id="9221" name="Text Box 7" descr="Wide downward diagonal"/>
          <p:cNvSpPr txBox="1">
            <a:spLocks noChangeArrowheads="1"/>
          </p:cNvSpPr>
          <p:nvPr/>
        </p:nvSpPr>
        <p:spPr bwMode="auto">
          <a:xfrm>
            <a:off x="627063" y="4924888"/>
            <a:ext cx="2057400" cy="946150"/>
          </a:xfrm>
          <a:prstGeom prst="rect">
            <a:avLst/>
          </a:prstGeom>
          <a:noFill/>
          <a:ln>
            <a:noFill/>
          </a:ln>
          <a:effectLst/>
          <a:extLst>
            <a:ext uri="{909E8E84-426E-40DD-AFC4-6F175D3DCCD1}">
              <a14:hiddenFill xmlns:a14="http://schemas.microsoft.com/office/drawing/2010/main">
                <a:pattFill prst="wdDnDiag">
                  <a:fgClr>
                    <a:schemeClr val="tx2"/>
                  </a:fgClr>
                  <a:bgClr>
                    <a:srgbClr val="FFFFFF"/>
                  </a:bgClr>
                </a:patt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800">
                <a:solidFill>
                  <a:schemeClr val="tx1"/>
                </a:solidFill>
                <a:latin typeface="Arial" pitchFamily="34" charset="0"/>
                <a:cs typeface="Arial" pitchFamily="34" charset="0"/>
              </a:defRPr>
            </a:lvl9pPr>
          </a:lstStyle>
          <a:p>
            <a:pPr algn="ctr" eaLnBrk="1" hangingPunct="1">
              <a:spcBef>
                <a:spcPct val="50000"/>
              </a:spcBef>
              <a:buNone/>
            </a:pPr>
            <a:r>
              <a:rPr lang="en-US" b="1" dirty="0">
                <a:solidFill>
                  <a:srgbClr val="C00000"/>
                </a:solidFill>
              </a:rPr>
              <a:t>Plant litter quality</a:t>
            </a:r>
          </a:p>
        </p:txBody>
      </p:sp>
      <p:sp>
        <p:nvSpPr>
          <p:cNvPr id="9222" name="Line 8"/>
          <p:cNvSpPr>
            <a:spLocks noChangeShapeType="1"/>
          </p:cNvSpPr>
          <p:nvPr/>
        </p:nvSpPr>
        <p:spPr bwMode="auto">
          <a:xfrm flipV="1">
            <a:off x="3253694" y="2842992"/>
            <a:ext cx="1257300" cy="247650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9223" name="Line 9"/>
          <p:cNvSpPr>
            <a:spLocks noChangeShapeType="1"/>
          </p:cNvSpPr>
          <p:nvPr/>
        </p:nvSpPr>
        <p:spPr bwMode="auto">
          <a:xfrm>
            <a:off x="3348944" y="5376642"/>
            <a:ext cx="2305050" cy="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9224" name="Line 10"/>
          <p:cNvSpPr>
            <a:spLocks noChangeShapeType="1"/>
          </p:cNvSpPr>
          <p:nvPr/>
        </p:nvSpPr>
        <p:spPr bwMode="auto">
          <a:xfrm>
            <a:off x="4625294" y="2823942"/>
            <a:ext cx="990600" cy="245745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9225" name="Rectangle 11" descr="Wide downward diagonal"/>
          <p:cNvSpPr>
            <a:spLocks noChangeArrowheads="1"/>
          </p:cNvSpPr>
          <p:nvPr/>
        </p:nvSpPr>
        <p:spPr bwMode="auto">
          <a:xfrm>
            <a:off x="3106738" y="1434427"/>
            <a:ext cx="3191899" cy="400110"/>
          </a:xfrm>
          <a:prstGeom prst="rect">
            <a:avLst/>
          </a:prstGeom>
          <a:noFill/>
          <a:ln>
            <a:noFill/>
          </a:ln>
          <a:effectLst/>
          <a:extLst>
            <a:ext uri="{909E8E84-426E-40DD-AFC4-6F175D3DCCD1}">
              <a14:hiddenFill xmlns:a14="http://schemas.microsoft.com/office/drawing/2010/main">
                <a:pattFill prst="wdDnDiag">
                  <a:fgClr>
                    <a:schemeClr val="tx2"/>
                  </a:fgClr>
                  <a:bgClr>
                    <a:srgbClr val="FFFFFF"/>
                  </a:bgClr>
                </a:patt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n-US" sz="2000" dirty="0"/>
              <a:t>(environmental conditions)</a:t>
            </a:r>
          </a:p>
        </p:txBody>
      </p:sp>
      <p:sp>
        <p:nvSpPr>
          <p:cNvPr id="9226" name="Rectangle 12" descr="Wide downward diagonal"/>
          <p:cNvSpPr>
            <a:spLocks noChangeArrowheads="1"/>
          </p:cNvSpPr>
          <p:nvPr/>
        </p:nvSpPr>
        <p:spPr bwMode="auto">
          <a:xfrm>
            <a:off x="433388" y="5825001"/>
            <a:ext cx="2807179" cy="400110"/>
          </a:xfrm>
          <a:prstGeom prst="rect">
            <a:avLst/>
          </a:prstGeom>
          <a:noFill/>
          <a:ln>
            <a:noFill/>
          </a:ln>
          <a:effectLst/>
          <a:extLst>
            <a:ext uri="{909E8E84-426E-40DD-AFC4-6F175D3DCCD1}">
              <a14:hiddenFill xmlns:a14="http://schemas.microsoft.com/office/drawing/2010/main">
                <a:pattFill prst="wdDnDiag">
                  <a:fgClr>
                    <a:schemeClr val="tx2"/>
                  </a:fgClr>
                  <a:bgClr>
                    <a:srgbClr val="FFFFFF"/>
                  </a:bgClr>
                </a:patt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n-US" sz="2000" dirty="0"/>
              <a:t>(chemical composition)</a:t>
            </a:r>
          </a:p>
        </p:txBody>
      </p:sp>
      <p:sp>
        <p:nvSpPr>
          <p:cNvPr id="9227" name="Rectangle 13" descr="Wide downward diagonal"/>
          <p:cNvSpPr>
            <a:spLocks noChangeArrowheads="1"/>
          </p:cNvSpPr>
          <p:nvPr/>
        </p:nvSpPr>
        <p:spPr bwMode="auto">
          <a:xfrm>
            <a:off x="6095102" y="5790529"/>
            <a:ext cx="2919389" cy="400110"/>
          </a:xfrm>
          <a:prstGeom prst="rect">
            <a:avLst/>
          </a:prstGeom>
          <a:noFill/>
          <a:ln>
            <a:noFill/>
          </a:ln>
          <a:effectLst/>
          <a:extLst>
            <a:ext uri="{909E8E84-426E-40DD-AFC4-6F175D3DCCD1}">
              <a14:hiddenFill xmlns:a14="http://schemas.microsoft.com/office/drawing/2010/main">
                <a:pattFill prst="wdDnDiag">
                  <a:fgClr>
                    <a:schemeClr val="tx2"/>
                  </a:fgClr>
                  <a:bgClr>
                    <a:srgbClr val="FFFFFF"/>
                  </a:bgClr>
                </a:patt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buFontTx/>
              <a:buNone/>
            </a:pPr>
            <a:r>
              <a:rPr lang="en-US" sz="2000" dirty="0"/>
              <a:t>(nature and abundance)</a:t>
            </a:r>
          </a:p>
        </p:txBody>
      </p:sp>
    </p:spTree>
    <p:extLst>
      <p:ext uri="{BB962C8B-B14F-4D97-AF65-F5344CB8AC3E}">
        <p14:creationId xmlns:p14="http://schemas.microsoft.com/office/powerpoint/2010/main" val="3202029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1304" y="2730140"/>
            <a:ext cx="6678751" cy="1015663"/>
          </a:xfrm>
          <a:prstGeom prst="rect">
            <a:avLst/>
          </a:prstGeom>
          <a:solidFill>
            <a:schemeClr val="accent1">
              <a:lumMod val="20000"/>
              <a:lumOff val="80000"/>
            </a:schemeClr>
          </a:solidFill>
          <a:ln w="38100">
            <a:solidFill>
              <a:schemeClr val="tx1"/>
            </a:solidFill>
          </a:ln>
        </p:spPr>
        <p:txBody>
          <a:bodyPr wrap="none" rtlCol="0">
            <a:spAutoFit/>
          </a:bodyPr>
          <a:lstStyle/>
          <a:p>
            <a:r>
              <a:rPr lang="en-US" sz="2000" dirty="0" smtClean="0">
                <a:latin typeface="Corbel" panose="020B0503020204020204" pitchFamily="34" charset="0"/>
              </a:rPr>
              <a:t>For more information, see:</a:t>
            </a:r>
          </a:p>
          <a:p>
            <a:r>
              <a:rPr lang="en-US" sz="2000" dirty="0">
                <a:latin typeface="Corbel" panose="020B0503020204020204" pitchFamily="34" charset="0"/>
                <a:hlinkClick r:id="rId3"/>
              </a:rPr>
              <a:t>http://</a:t>
            </a:r>
            <a:r>
              <a:rPr lang="en-US" sz="2000" dirty="0" smtClean="0">
                <a:latin typeface="Corbel" panose="020B0503020204020204" pitchFamily="34" charset="0"/>
                <a:hlinkClick r:id="rId3"/>
              </a:rPr>
              <a:t>onrep.forestry.oregonstate.edu/decomposition-project</a:t>
            </a:r>
            <a:endParaRPr lang="en-US" sz="2000" dirty="0" smtClean="0">
              <a:latin typeface="Corbel" panose="020B0503020204020204" pitchFamily="34" charset="0"/>
            </a:endParaRPr>
          </a:p>
          <a:p>
            <a:endParaRPr lang="en-US" sz="2000" dirty="0">
              <a:latin typeface="Corbel" panose="020B0503020204020204" pitchFamily="34" charset="0"/>
            </a:endParaRPr>
          </a:p>
        </p:txBody>
      </p:sp>
    </p:spTree>
    <p:extLst>
      <p:ext uri="{BB962C8B-B14F-4D97-AF65-F5344CB8AC3E}">
        <p14:creationId xmlns:p14="http://schemas.microsoft.com/office/powerpoint/2010/main" val="317033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52400"/>
            <a:ext cx="6029325" cy="6810631"/>
          </a:xfrm>
          <a:prstGeom prst="rect">
            <a:avLst/>
          </a:prstGeom>
        </p:spPr>
      </p:pic>
    </p:spTree>
    <p:extLst>
      <p:ext uri="{BB962C8B-B14F-4D97-AF65-F5344CB8AC3E}">
        <p14:creationId xmlns:p14="http://schemas.microsoft.com/office/powerpoint/2010/main" val="34492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rima.givot\AppData\Local\Microsoft\Windows\Temporary Internet Files\Content.Outlook\HHCLVLE5\Sandy High Scho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581400"/>
            <a:ext cx="2927692" cy="21819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762000"/>
            <a:ext cx="2927646" cy="21819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4627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76200"/>
            <a:ext cx="2489200" cy="3733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733800"/>
            <a:ext cx="4573003" cy="30486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114800"/>
            <a:ext cx="3657600" cy="27432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52400"/>
            <a:ext cx="3200400" cy="4267200"/>
          </a:xfrm>
          <a:prstGeom prst="rect">
            <a:avLst/>
          </a:prstGeom>
        </p:spPr>
      </p:pic>
    </p:spTree>
    <p:extLst>
      <p:ext uri="{BB962C8B-B14F-4D97-AF65-F5344CB8AC3E}">
        <p14:creationId xmlns:p14="http://schemas.microsoft.com/office/powerpoint/2010/main" val="205977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99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6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494531"/>
            <a:ext cx="1981200" cy="2971800"/>
          </a:xfrm>
          <a:prstGeom prst="rect">
            <a:avLst/>
          </a:prstGeom>
        </p:spPr>
      </p:pic>
      <p:sp>
        <p:nvSpPr>
          <p:cNvPr id="4" name="Rectangle 3"/>
          <p:cNvSpPr/>
          <p:nvPr/>
        </p:nvSpPr>
        <p:spPr>
          <a:xfrm>
            <a:off x="762000" y="1154123"/>
            <a:ext cx="7924800" cy="2308324"/>
          </a:xfrm>
          <a:prstGeom prst="rect">
            <a:avLst/>
          </a:prstGeom>
        </p:spPr>
        <p:txBody>
          <a:bodyPr wrap="square">
            <a:spAutoFit/>
          </a:bodyPr>
          <a:lstStyle/>
          <a:p>
            <a:r>
              <a:rPr lang="en-US" sz="3200" b="1" dirty="0" smtClean="0">
                <a:latin typeface="Calibri" panose="020F0502020204030204" pitchFamily="34" charset="0"/>
                <a:ea typeface="Calibri" panose="020F0502020204030204" pitchFamily="34" charset="0"/>
                <a:cs typeface="Times New Roman" panose="02020603050405020304" pitchFamily="18" charset="0"/>
              </a:rPr>
              <a:t>Goal</a:t>
            </a:r>
          </a:p>
          <a:p>
            <a:r>
              <a:rPr lang="en-US" sz="2800" dirty="0" smtClean="0">
                <a:latin typeface="Calibri" panose="020F0502020204030204" pitchFamily="34" charset="0"/>
                <a:ea typeface="Calibri" panose="020F0502020204030204" pitchFamily="34" charset="0"/>
                <a:cs typeface="Times New Roman" panose="02020603050405020304" pitchFamily="18" charset="0"/>
              </a:rPr>
              <a:t>Students act </a:t>
            </a:r>
            <a:r>
              <a:rPr lang="en-US" sz="2800" dirty="0">
                <a:latin typeface="Calibri" panose="020F0502020204030204" pitchFamily="34" charset="0"/>
                <a:ea typeface="Calibri" panose="020F0502020204030204" pitchFamily="34" charset="0"/>
                <a:cs typeface="Times New Roman" panose="02020603050405020304" pitchFamily="18" charset="0"/>
              </a:rPr>
              <a:t>as scientists </a:t>
            </a:r>
            <a:r>
              <a:rPr lang="en-US" sz="2800" dirty="0" smtClean="0">
                <a:latin typeface="Calibri" panose="020F0502020204030204" pitchFamily="34" charset="0"/>
                <a:ea typeface="Calibri" panose="020F0502020204030204" pitchFamily="34" charset="0"/>
                <a:cs typeface="Times New Roman" panose="02020603050405020304" pitchFamily="18" charset="0"/>
              </a:rPr>
              <a:t>by </a:t>
            </a:r>
            <a:r>
              <a:rPr lang="en-US" sz="2800" dirty="0" smtClean="0">
                <a:latin typeface="Calibri" panose="020F0502020204030204" pitchFamily="34" charset="0"/>
                <a:ea typeface="Calibri" panose="020F0502020204030204" pitchFamily="34" charset="0"/>
                <a:cs typeface="Times New Roman" panose="02020603050405020304" pitchFamily="18" charset="0"/>
              </a:rPr>
              <a:t>contributing data to an Oregon-wide </a:t>
            </a:r>
            <a:r>
              <a:rPr lang="en-US" sz="2800" dirty="0" smtClean="0">
                <a:latin typeface="Calibri" panose="020F0502020204030204" pitchFamily="34" charset="0"/>
                <a:ea typeface="Calibri" panose="020F0502020204030204" pitchFamily="34" charset="0"/>
                <a:cs typeface="Times New Roman" panose="02020603050405020304" pitchFamily="18" charset="0"/>
              </a:rPr>
              <a:t>leaf litter-bag decomposition study that is part of an </a:t>
            </a:r>
            <a:r>
              <a:rPr lang="en-US" sz="2800" dirty="0" smtClean="0"/>
              <a:t>international </a:t>
            </a:r>
            <a:r>
              <a:rPr lang="en-US" sz="2800" dirty="0"/>
              <a:t>long-term ecological research </a:t>
            </a:r>
            <a:r>
              <a:rPr lang="en-US" sz="2800" dirty="0" smtClean="0"/>
              <a:t>effort</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endParaRPr lang="en-US" sz="2800" dirty="0"/>
          </a:p>
        </p:txBody>
      </p:sp>
      <p:pic>
        <p:nvPicPr>
          <p:cNvPr id="5" name="Picture 4" descr="\\QUERCUS\DGroups\ONREP\Graphics_Photo_Video\Kari's pictures misc\RET\decomp pitfall 12(5)\IMG_2789.JPG"/>
          <p:cNvPicPr/>
          <p:nvPr/>
        </p:nvPicPr>
        <p:blipFill rotWithShape="1">
          <a:blip r:embed="rId3" cstate="print">
            <a:extLst>
              <a:ext uri="{28A0092B-C50C-407E-A947-70E740481C1C}">
                <a14:useLocalDpi xmlns:a14="http://schemas.microsoft.com/office/drawing/2010/main" val="0"/>
              </a:ext>
            </a:extLst>
          </a:blip>
          <a:srcRect t="16692" r="914"/>
          <a:stretch/>
        </p:blipFill>
        <p:spPr bwMode="auto">
          <a:xfrm>
            <a:off x="1371599" y="3886200"/>
            <a:ext cx="3383373" cy="2133600"/>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12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4481" y="1553769"/>
            <a:ext cx="3996401" cy="5151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35" y="478017"/>
            <a:ext cx="5577951" cy="17317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28600" y="4209871"/>
            <a:ext cx="4267200" cy="1200329"/>
          </a:xfrm>
          <a:prstGeom prst="rect">
            <a:avLst/>
          </a:prstGeom>
        </p:spPr>
        <p:txBody>
          <a:bodyPr wrap="square">
            <a:spAutoFit/>
          </a:bodyPr>
          <a:lstStyle/>
          <a:p>
            <a:r>
              <a:rPr lang="en-US" dirty="0">
                <a:hlinkClick r:id="rId4"/>
              </a:rPr>
              <a:t>https://</a:t>
            </a:r>
            <a:r>
              <a:rPr lang="en-US" dirty="0" smtClean="0">
                <a:hlinkClick r:id="rId4"/>
              </a:rPr>
              <a:t>docs.google.com/forms/d/1E4Od4sNMPGwuEUfzD6l6Zep9waEXBCryk4pfck5_k-Y/viewform</a:t>
            </a:r>
            <a:endParaRPr lang="en-US" dirty="0" smtClean="0"/>
          </a:p>
          <a:p>
            <a:endParaRPr lang="en-US" dirty="0"/>
          </a:p>
        </p:txBody>
      </p:sp>
    </p:spTree>
    <p:extLst>
      <p:ext uri="{BB962C8B-B14F-4D97-AF65-F5344CB8AC3E}">
        <p14:creationId xmlns:p14="http://schemas.microsoft.com/office/powerpoint/2010/main" val="1785687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ter5combocolor2"/>
          <p:cNvPicPr>
            <a:picLocks noChangeAspect="1" noChangeArrowheads="1"/>
          </p:cNvPicPr>
          <p:nvPr/>
        </p:nvPicPr>
        <p:blipFill>
          <a:blip r:embed="rId3">
            <a:extLst>
              <a:ext uri="{28A0092B-C50C-407E-A947-70E740481C1C}">
                <a14:useLocalDpi xmlns:a14="http://schemas.microsoft.com/office/drawing/2010/main" val="0"/>
              </a:ext>
            </a:extLst>
          </a:blip>
          <a:srcRect t="11765" b="3922"/>
          <a:stretch>
            <a:fillRect/>
          </a:stretch>
        </p:blipFill>
        <p:spPr bwMode="auto">
          <a:xfrm>
            <a:off x="0" y="0"/>
            <a:ext cx="5754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5715000" y="1371600"/>
            <a:ext cx="3429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omic Sans MS" pitchFamily="66" charset="0"/>
              </a:rPr>
              <a:t>H.J. Andrews </a:t>
            </a:r>
          </a:p>
          <a:p>
            <a:pPr algn="ctr" eaLnBrk="1" hangingPunct="1">
              <a:spcBef>
                <a:spcPct val="0"/>
              </a:spcBef>
              <a:buFontTx/>
              <a:buNone/>
            </a:pPr>
            <a:r>
              <a:rPr lang="en-US" altLang="en-US" b="1" dirty="0">
                <a:latin typeface="Comic Sans MS" pitchFamily="66" charset="0"/>
              </a:rPr>
              <a:t>Experimental </a:t>
            </a:r>
          </a:p>
          <a:p>
            <a:pPr algn="ctr" eaLnBrk="1" hangingPunct="1">
              <a:spcBef>
                <a:spcPct val="0"/>
              </a:spcBef>
              <a:buFontTx/>
              <a:buNone/>
            </a:pPr>
            <a:r>
              <a:rPr lang="en-US" altLang="en-US" b="1" dirty="0">
                <a:latin typeface="Comic Sans MS" pitchFamily="66" charset="0"/>
              </a:rPr>
              <a:t>Forest</a:t>
            </a:r>
          </a:p>
          <a:p>
            <a:pPr algn="ctr" eaLnBrk="1" hangingPunct="1">
              <a:spcBef>
                <a:spcPct val="0"/>
              </a:spcBef>
              <a:buFontTx/>
              <a:buNone/>
            </a:pPr>
            <a:endParaRPr lang="en-US" altLang="en-US" b="1" dirty="0"/>
          </a:p>
          <a:p>
            <a:pPr algn="ctr" eaLnBrk="1" hangingPunct="1">
              <a:spcBef>
                <a:spcPct val="0"/>
              </a:spcBef>
              <a:buFontTx/>
              <a:buNone/>
            </a:pPr>
            <a:endParaRPr lang="en-US" altLang="en-US" b="1" dirty="0"/>
          </a:p>
        </p:txBody>
      </p:sp>
      <p:pic>
        <p:nvPicPr>
          <p:cNvPr id="5" name="Picture 4" descr="Lookout Creek OG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1" y="3962400"/>
            <a:ext cx="3594168" cy="238749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6" name="Line 4"/>
          <p:cNvSpPr>
            <a:spLocks noChangeShapeType="1"/>
          </p:cNvSpPr>
          <p:nvPr/>
        </p:nvSpPr>
        <p:spPr bwMode="auto">
          <a:xfrm flipH="1">
            <a:off x="4648200" y="2286000"/>
            <a:ext cx="2743200" cy="2057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55285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T_010010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92150"/>
            <a:ext cx="5105400" cy="569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1668463" y="130175"/>
            <a:ext cx="586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dirty="0">
                <a:solidFill>
                  <a:schemeClr val="bg1"/>
                </a:solidFill>
                <a:latin typeface="Comic Sans MS" pitchFamily="66" charset="0"/>
              </a:rPr>
              <a:t>Long-Term Ecological Research Program</a:t>
            </a:r>
          </a:p>
        </p:txBody>
      </p:sp>
      <p:sp>
        <p:nvSpPr>
          <p:cNvPr id="2" name="Rectangle 1"/>
          <p:cNvSpPr/>
          <p:nvPr/>
        </p:nvSpPr>
        <p:spPr>
          <a:xfrm>
            <a:off x="685800" y="1126153"/>
            <a:ext cx="2667000" cy="4893647"/>
          </a:xfrm>
          <a:prstGeom prst="rect">
            <a:avLst/>
          </a:prstGeom>
        </p:spPr>
        <p:txBody>
          <a:bodyPr wrap="square">
            <a:spAutoFit/>
          </a:bodyPr>
          <a:lstStyle/>
          <a:p>
            <a:r>
              <a:rPr lang="en-US" sz="2400" b="1" dirty="0"/>
              <a:t>The Long Term Ecological Research (LTER) Network was created by the National Science Foundation (NSF) in 1980 to conduct research on ecological issues that can last decades and span huge geographical </a:t>
            </a:r>
            <a:r>
              <a:rPr lang="en-US" sz="2400" b="1" dirty="0" smtClean="0"/>
              <a:t>areas.</a:t>
            </a:r>
            <a:endParaRPr lang="en-US" sz="2400" b="1" dirty="0"/>
          </a:p>
        </p:txBody>
      </p:sp>
      <p:sp>
        <p:nvSpPr>
          <p:cNvPr id="5" name="Text Box 3"/>
          <p:cNvSpPr txBox="1">
            <a:spLocks noChangeArrowheads="1"/>
          </p:cNvSpPr>
          <p:nvPr/>
        </p:nvSpPr>
        <p:spPr bwMode="auto">
          <a:xfrm>
            <a:off x="1600200" y="152400"/>
            <a:ext cx="586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dirty="0">
                <a:latin typeface="Comic Sans MS" pitchFamily="66" charset="0"/>
              </a:rPr>
              <a:t>Long-Term Ecological Research Program</a:t>
            </a:r>
          </a:p>
        </p:txBody>
      </p:sp>
    </p:spTree>
    <p:extLst>
      <p:ext uri="{BB962C8B-B14F-4D97-AF65-F5344CB8AC3E}">
        <p14:creationId xmlns:p14="http://schemas.microsoft.com/office/powerpoint/2010/main" val="3683226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1464" y="0"/>
            <a:ext cx="8702536" cy="6396788"/>
          </a:xfrm>
          <a:prstGeom prst="rect">
            <a:avLst/>
          </a:prstGeom>
        </p:spPr>
      </p:pic>
    </p:spTree>
    <p:extLst>
      <p:ext uri="{BB962C8B-B14F-4D97-AF65-F5344CB8AC3E}">
        <p14:creationId xmlns:p14="http://schemas.microsoft.com/office/powerpoint/2010/main" val="134673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764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
          <p:cNvSpPr txBox="1">
            <a:spLocks noChangeArrowheads="1"/>
          </p:cNvSpPr>
          <p:nvPr/>
        </p:nvSpPr>
        <p:spPr bwMode="auto">
          <a:xfrm>
            <a:off x="898525" y="950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72" name="Text Box 3"/>
          <p:cNvSpPr txBox="1">
            <a:spLocks noChangeArrowheads="1"/>
          </p:cNvSpPr>
          <p:nvPr/>
        </p:nvSpPr>
        <p:spPr bwMode="auto">
          <a:xfrm>
            <a:off x="457200" y="188843"/>
            <a:ext cx="6553200" cy="20510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b="1">
                <a:latin typeface="Calibri" panose="020F0502020204030204" pitchFamily="34" charset="0"/>
              </a:rPr>
              <a:t>200-year Log Decomposition Experiment</a:t>
            </a:r>
          </a:p>
          <a:p>
            <a:pPr eaLnBrk="1" hangingPunct="1">
              <a:spcBef>
                <a:spcPct val="0"/>
              </a:spcBef>
              <a:buFontTx/>
              <a:buNone/>
            </a:pPr>
            <a:endParaRPr lang="en-US" altLang="en-US" sz="2400" b="1">
              <a:latin typeface="Calibri" panose="020F0502020204030204" pitchFamily="34" charset="0"/>
            </a:endParaRPr>
          </a:p>
          <a:p>
            <a:pPr eaLnBrk="1" hangingPunct="1">
              <a:spcBef>
                <a:spcPct val="0"/>
              </a:spcBef>
              <a:buFont typeface="Wingdings" pitchFamily="2" charset="2"/>
              <a:buChar char="Ø"/>
            </a:pPr>
            <a:r>
              <a:rPr lang="en-US" altLang="en-US" sz="2000" b="1">
                <a:latin typeface="Calibri" panose="020F0502020204030204" pitchFamily="34" charset="0"/>
              </a:rPr>
              <a:t> Examines the effect of substrate quality and colonization patterns on log decomposition. </a:t>
            </a:r>
          </a:p>
          <a:p>
            <a:pPr eaLnBrk="1" hangingPunct="1">
              <a:spcBef>
                <a:spcPct val="0"/>
              </a:spcBef>
              <a:buFont typeface="Wingdings" pitchFamily="2" charset="2"/>
              <a:buChar char="Ø"/>
            </a:pPr>
            <a:r>
              <a:rPr lang="en-US" altLang="en-US" sz="2000" b="1">
                <a:latin typeface="Calibri" panose="020F0502020204030204" pitchFamily="34" charset="0"/>
              </a:rPr>
              <a:t> Six field locations at the Andrews Forest.</a:t>
            </a:r>
          </a:p>
          <a:p>
            <a:pPr eaLnBrk="1" hangingPunct="1">
              <a:spcBef>
                <a:spcPct val="0"/>
              </a:spcBef>
              <a:buFont typeface="Wingdings" pitchFamily="2" charset="2"/>
              <a:buChar char="Ø"/>
            </a:pPr>
            <a:r>
              <a:rPr lang="en-US" altLang="en-US" sz="2000" b="1">
                <a:latin typeface="Calibri" panose="020F0502020204030204" pitchFamily="34" charset="0"/>
              </a:rPr>
              <a:t> Twenty logs from each of four tree species. </a:t>
            </a:r>
          </a:p>
        </p:txBody>
      </p:sp>
    </p:spTree>
    <p:extLst>
      <p:ext uri="{BB962C8B-B14F-4D97-AF65-F5344CB8AC3E}">
        <p14:creationId xmlns:p14="http://schemas.microsoft.com/office/powerpoint/2010/main" val="233949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107950" y="115888"/>
            <a:ext cx="8928100" cy="6626225"/>
          </a:xfrm>
          <a:prstGeom prst="rect">
            <a:avLst/>
          </a:prstGeom>
          <a:solidFill>
            <a:srgbClr val="0033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SA" altLang="en-US" sz="1800"/>
          </a:p>
        </p:txBody>
      </p:sp>
      <p:sp>
        <p:nvSpPr>
          <p:cNvPr id="12292" name="Text Box 5"/>
          <p:cNvSpPr txBox="1">
            <a:spLocks noChangeArrowheads="1"/>
          </p:cNvSpPr>
          <p:nvPr/>
        </p:nvSpPr>
        <p:spPr bwMode="auto">
          <a:xfrm>
            <a:off x="468313" y="260350"/>
            <a:ext cx="828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a:solidFill>
                  <a:schemeClr val="bg1"/>
                </a:solidFill>
                <a:cs typeface="Guttman Hatzvi" pitchFamily="2" charset="-79"/>
              </a:rPr>
              <a:t>The concept: students monitor their environment- LTER-EDU at Ramat Hanadiv</a:t>
            </a:r>
          </a:p>
        </p:txBody>
      </p:sp>
      <p:pic>
        <p:nvPicPr>
          <p:cNvPr id="12293" name="Picture 6" descr="IMG_47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420938"/>
            <a:ext cx="25923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IMG_47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420938"/>
            <a:ext cx="25923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IMG_47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420938"/>
            <a:ext cx="25923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8" descr="C:\Users\saleit\AppData\Local\Microsoft\Windows\Temporary Internet Files\Content.IE5\H7CM2AEN\MC90041342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475" y="2492375"/>
            <a:ext cx="25352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5" descr="C:\Users\saleit\AppData\Local\Microsoft\Windows\Temporary Internet Files\Content.IE5\WWMW3SCW\MC900233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188" y="2420938"/>
            <a:ext cx="24479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מלבן 23"/>
          <p:cNvSpPr/>
          <p:nvPr/>
        </p:nvSpPr>
        <p:spPr>
          <a:xfrm>
            <a:off x="3348038" y="4581525"/>
            <a:ext cx="2592387" cy="14398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spcBef>
                <a:spcPct val="50000"/>
              </a:spcBef>
              <a:defRPr/>
            </a:pPr>
            <a:r>
              <a:rPr lang="en-US" sz="2000" dirty="0">
                <a:solidFill>
                  <a:srgbClr val="003300"/>
                </a:solidFill>
              </a:rPr>
              <a:t>LTER-</a:t>
            </a:r>
          </a:p>
          <a:p>
            <a:pPr algn="l" rtl="0">
              <a:spcBef>
                <a:spcPct val="50000"/>
              </a:spcBef>
              <a:defRPr/>
            </a:pPr>
            <a:r>
              <a:rPr lang="en-US" sz="2000" dirty="0">
                <a:solidFill>
                  <a:srgbClr val="003300"/>
                </a:solidFill>
              </a:rPr>
              <a:t>Long Term Ecological Research</a:t>
            </a:r>
          </a:p>
        </p:txBody>
      </p:sp>
      <p:sp>
        <p:nvSpPr>
          <p:cNvPr id="25" name="מלבן 24"/>
          <p:cNvSpPr/>
          <p:nvPr/>
        </p:nvSpPr>
        <p:spPr>
          <a:xfrm>
            <a:off x="539750" y="4581525"/>
            <a:ext cx="2592388" cy="1439863"/>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ct val="50000"/>
              </a:spcBef>
              <a:defRPr/>
            </a:pPr>
            <a:r>
              <a:rPr lang="en-US" dirty="0">
                <a:solidFill>
                  <a:srgbClr val="003300"/>
                </a:solidFill>
              </a:rPr>
              <a:t>LTER-EDU</a:t>
            </a:r>
          </a:p>
        </p:txBody>
      </p:sp>
      <p:sp>
        <p:nvSpPr>
          <p:cNvPr id="26" name="מלבן 25"/>
          <p:cNvSpPr/>
          <p:nvPr/>
        </p:nvSpPr>
        <p:spPr>
          <a:xfrm>
            <a:off x="6156325" y="4581525"/>
            <a:ext cx="2592388" cy="1439863"/>
          </a:xfrm>
          <a:prstGeom prst="rect">
            <a:avLst/>
          </a:prstGeom>
          <a:solidFill>
            <a:srgbClr val="F0B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ct val="50000"/>
              </a:spcBef>
              <a:defRPr/>
            </a:pPr>
            <a:r>
              <a:rPr lang="en-US" sz="2000" dirty="0">
                <a:solidFill>
                  <a:srgbClr val="003300"/>
                </a:solidFill>
              </a:rPr>
              <a:t>Environment –ecological changes over time and space</a:t>
            </a:r>
          </a:p>
        </p:txBody>
      </p:sp>
      <p:sp>
        <p:nvSpPr>
          <p:cNvPr id="27" name="חץ מעגלי 26"/>
          <p:cNvSpPr/>
          <p:nvPr/>
        </p:nvSpPr>
        <p:spPr>
          <a:xfrm>
            <a:off x="1476375" y="1341438"/>
            <a:ext cx="6048375" cy="1511300"/>
          </a:xfrm>
          <a:prstGeom prst="circularArrow">
            <a:avLst>
              <a:gd name="adj1" fmla="val 6552"/>
              <a:gd name="adj2" fmla="val 1135649"/>
              <a:gd name="adj3" fmla="val 21213202"/>
              <a:gd name="adj4" fmla="val 10555378"/>
              <a:gd name="adj5" fmla="val 125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28" name="חץ ימינה 27"/>
          <p:cNvSpPr/>
          <p:nvPr/>
        </p:nvSpPr>
        <p:spPr>
          <a:xfrm>
            <a:off x="5795963" y="3141663"/>
            <a:ext cx="792162" cy="3587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extLst>
      <p:ext uri="{BB962C8B-B14F-4D97-AF65-F5344CB8AC3E}">
        <p14:creationId xmlns:p14="http://schemas.microsoft.com/office/powerpoint/2010/main" val="1147331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81"/>
                                        </p:tgtEl>
                                        <p:attrNameLst>
                                          <p:attrName>style.visibility</p:attrName>
                                        </p:attrNameLst>
                                      </p:cBhvr>
                                      <p:to>
                                        <p:strVal val="visible"/>
                                      </p:to>
                                    </p:set>
                                    <p:anim calcmode="lin" valueType="num">
                                      <p:cBhvr additive="base">
                                        <p:cTn id="17" dur="500" fill="hold"/>
                                        <p:tgtEl>
                                          <p:spTgt spid="3081"/>
                                        </p:tgtEl>
                                        <p:attrNameLst>
                                          <p:attrName>ppt_x</p:attrName>
                                        </p:attrNameLst>
                                      </p:cBhvr>
                                      <p:tavLst>
                                        <p:tav tm="0">
                                          <p:val>
                                            <p:strVal val="#ppt_x"/>
                                          </p:val>
                                        </p:tav>
                                        <p:tav tm="100000">
                                          <p:val>
                                            <p:strVal val="#ppt_x"/>
                                          </p:val>
                                        </p:tav>
                                      </p:tavLst>
                                    </p:anim>
                                    <p:anim calcmode="lin" valueType="num">
                                      <p:cBhvr additive="base">
                                        <p:cTn id="18" dur="500" fill="hold"/>
                                        <p:tgtEl>
                                          <p:spTgt spid="308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9"/>
                                        </p:tgtEl>
                                        <p:attrNameLst>
                                          <p:attrName>style.visibility</p:attrName>
                                        </p:attrNameLst>
                                      </p:cBhvr>
                                      <p:to>
                                        <p:strVal val="visible"/>
                                      </p:to>
                                    </p:set>
                                    <p:anim calcmode="lin" valueType="num">
                                      <p:cBhvr additive="base">
                                        <p:cTn id="21" dur="500" fill="hold"/>
                                        <p:tgtEl>
                                          <p:spTgt spid="3079"/>
                                        </p:tgtEl>
                                        <p:attrNameLst>
                                          <p:attrName>ppt_x</p:attrName>
                                        </p:attrNameLst>
                                      </p:cBhvr>
                                      <p:tavLst>
                                        <p:tav tm="0">
                                          <p:val>
                                            <p:strVal val="#ppt_x"/>
                                          </p:val>
                                        </p:tav>
                                        <p:tav tm="100000">
                                          <p:val>
                                            <p:strVal val="#ppt_x"/>
                                          </p:val>
                                        </p:tav>
                                      </p:tavLst>
                                    </p:anim>
                                    <p:anim calcmode="lin" valueType="num">
                                      <p:cBhvr additive="base">
                                        <p:cTn id="22"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checkerboard(across)">
                                      <p:cBhvr>
                                        <p:cTn id="27" dur="500"/>
                                        <p:tgtEl>
                                          <p:spTgt spid="3081"/>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heckerboard(across)">
                                      <p:cBhvr>
                                        <p:cTn id="30" dur="500"/>
                                        <p:tgtEl>
                                          <p:spTgt spid="25"/>
                                        </p:tgtEl>
                                      </p:cBhvr>
                                    </p:animEffect>
                                  </p:childTnLst>
                                </p:cTn>
                              </p:par>
                              <p:par>
                                <p:cTn id="31" presetID="5" presetClass="entr" presetSubtype="1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heckerboard(across)">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107950" y="115888"/>
            <a:ext cx="8928100" cy="6626225"/>
          </a:xfrm>
          <a:prstGeom prst="rect">
            <a:avLst/>
          </a:prstGeom>
          <a:solidFill>
            <a:srgbClr val="0033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SA" altLang="en-US" sz="1800"/>
          </a:p>
        </p:txBody>
      </p:sp>
      <p:pic>
        <p:nvPicPr>
          <p:cNvPr id="143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60350"/>
            <a:ext cx="56165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228600"/>
            <a:ext cx="6300788"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228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checkerboard(across)">
                                      <p:cBhvr>
                                        <p:cTn id="7" dur="500"/>
                                        <p:tgtEl>
                                          <p:spTgt spid="63491"/>
                                        </p:tgtEl>
                                      </p:cBhvr>
                                    </p:animEffect>
                                  </p:childTnLst>
                                </p:cTn>
                              </p:par>
                              <p:par>
                                <p:cTn id="8" presetID="4" presetClass="exit" presetSubtype="16" fill="hold" nodeType="withEffect">
                                  <p:stCondLst>
                                    <p:cond delay="0"/>
                                  </p:stCondLst>
                                  <p:childTnLst>
                                    <p:animEffect transition="out" filter="box(in)">
                                      <p:cBhvr>
                                        <p:cTn id="9" dur="500"/>
                                        <p:tgtEl>
                                          <p:spTgt spid="14340"/>
                                        </p:tgtEl>
                                      </p:cBhvr>
                                    </p:animEffect>
                                    <p:set>
                                      <p:cBhvr>
                                        <p:cTn id="10" dur="1" fill="hold">
                                          <p:stCondLst>
                                            <p:cond delay="499"/>
                                          </p:stCondLst>
                                        </p:cTn>
                                        <p:tgtEl>
                                          <p:spTgt spid="14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59188"/>
            <a:ext cx="5976185" cy="4832092"/>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smtClean="0"/>
              <a:t>Authentic, hands-on science</a:t>
            </a:r>
          </a:p>
          <a:p>
            <a:pPr marL="457200" indent="-457200">
              <a:buFont typeface="Wingdings" panose="05000000000000000000" pitchFamily="2" charset="2"/>
              <a:buChar char="Ø"/>
            </a:pPr>
            <a:endParaRPr lang="en-US" sz="2800" b="1" dirty="0" smtClean="0"/>
          </a:p>
          <a:p>
            <a:pPr marL="457200" indent="-457200">
              <a:buFont typeface="Wingdings" panose="05000000000000000000" pitchFamily="2" charset="2"/>
              <a:buChar char="Ø"/>
            </a:pPr>
            <a:r>
              <a:rPr lang="en-US" sz="2800" b="1" dirty="0" smtClean="0"/>
              <a:t>Connecting to other classrooms doing the same</a:t>
            </a:r>
          </a:p>
          <a:p>
            <a:pPr marL="457200" indent="-457200">
              <a:buFont typeface="Wingdings" panose="05000000000000000000" pitchFamily="2" charset="2"/>
              <a:buChar char="Ø"/>
            </a:pPr>
            <a:endParaRPr lang="en-US" sz="2800" b="1" dirty="0" smtClean="0"/>
          </a:p>
          <a:p>
            <a:pPr marL="457200" indent="-457200">
              <a:buFont typeface="Wingdings" panose="05000000000000000000" pitchFamily="2" charset="2"/>
              <a:buChar char="Ø"/>
            </a:pPr>
            <a:r>
              <a:rPr lang="en-US" sz="2800" b="1" dirty="0"/>
              <a:t>E</a:t>
            </a:r>
            <a:r>
              <a:rPr lang="en-US" sz="2800" b="1" dirty="0" smtClean="0"/>
              <a:t>nvironmental literacy</a:t>
            </a:r>
          </a:p>
          <a:p>
            <a:pPr marL="457200" indent="-457200">
              <a:buFont typeface="Wingdings" panose="05000000000000000000" pitchFamily="2" charset="2"/>
              <a:buChar char="Ø"/>
            </a:pPr>
            <a:endParaRPr lang="en-US" sz="2800" b="1" dirty="0" smtClean="0"/>
          </a:p>
          <a:p>
            <a:pPr marL="457200" indent="-457200">
              <a:buFont typeface="Wingdings" panose="05000000000000000000" pitchFamily="2" charset="2"/>
              <a:buChar char="Ø"/>
            </a:pPr>
            <a:r>
              <a:rPr lang="en-US" sz="2800" b="1" dirty="0"/>
              <a:t>D</a:t>
            </a:r>
            <a:r>
              <a:rPr lang="en-US" sz="2800" b="1" dirty="0" smtClean="0"/>
              <a:t>ata literacy</a:t>
            </a:r>
          </a:p>
          <a:p>
            <a:pPr marL="457200" indent="-457200">
              <a:buFont typeface="Wingdings" panose="05000000000000000000" pitchFamily="2" charset="2"/>
              <a:buChar char="Ø"/>
            </a:pPr>
            <a:endParaRPr lang="en-US" sz="2800" b="1" dirty="0" smtClean="0"/>
          </a:p>
          <a:p>
            <a:pPr marL="457200" indent="-457200">
              <a:buFont typeface="Wingdings" panose="05000000000000000000" pitchFamily="2" charset="2"/>
              <a:buChar char="Ø"/>
            </a:pPr>
            <a:r>
              <a:rPr lang="en-US" sz="2800" b="1" dirty="0" smtClean="0"/>
              <a:t>Support </a:t>
            </a:r>
            <a:r>
              <a:rPr lang="en-US" sz="2800" b="1" dirty="0" smtClean="0"/>
              <a:t>NGSS and important</a:t>
            </a:r>
          </a:p>
          <a:p>
            <a:r>
              <a:rPr lang="en-US" sz="2800" b="1" dirty="0" smtClean="0"/>
              <a:t> science concepts</a:t>
            </a:r>
            <a:endParaRPr lang="en-US" sz="2800" b="1" dirty="0" smtClean="0"/>
          </a:p>
        </p:txBody>
      </p:sp>
      <p:sp>
        <p:nvSpPr>
          <p:cNvPr id="2" name="TextBox 1"/>
          <p:cNvSpPr txBox="1"/>
          <p:nvPr/>
        </p:nvSpPr>
        <p:spPr>
          <a:xfrm>
            <a:off x="152400" y="381000"/>
            <a:ext cx="6115392" cy="584775"/>
          </a:xfrm>
          <a:prstGeom prst="rect">
            <a:avLst/>
          </a:prstGeom>
          <a:noFill/>
        </p:spPr>
        <p:txBody>
          <a:bodyPr wrap="none" rtlCol="0">
            <a:spAutoFit/>
          </a:bodyPr>
          <a:lstStyle/>
          <a:p>
            <a:r>
              <a:rPr lang="en-US" sz="3200" b="1" dirty="0" smtClean="0"/>
              <a:t>Long-term decomposition study - </a:t>
            </a:r>
            <a:endParaRPr lang="en-US" sz="3200" b="1" dirty="0"/>
          </a:p>
        </p:txBody>
      </p:sp>
      <p:sp>
        <p:nvSpPr>
          <p:cNvPr id="6" name="Date Placeholder 4"/>
          <p:cNvSpPr>
            <a:spLocks noGrp="1"/>
          </p:cNvSpPr>
          <p:nvPr>
            <p:ph type="dt" sz="half" idx="12"/>
          </p:nvPr>
        </p:nvSpPr>
        <p:spPr>
          <a:xfrm>
            <a:off x="304800" y="6172200"/>
            <a:ext cx="2133600" cy="365125"/>
          </a:xfrm>
        </p:spPr>
        <p:txBody>
          <a:bodyPr/>
          <a:lstStyle/>
          <a:p>
            <a:fld id="{42091E86-BDE1-4107-B25E-AB001344757C}" type="datetime4">
              <a:rPr lang="en-US" smtClean="0"/>
              <a:pPr/>
              <a:t>October 17, 2015</a:t>
            </a:fld>
            <a:endParaRPr lang="en-US" dirty="0"/>
          </a:p>
        </p:txBody>
      </p:sp>
      <p:sp>
        <p:nvSpPr>
          <p:cNvPr id="7" name="Footer Placeholder 5"/>
          <p:cNvSpPr>
            <a:spLocks noGrp="1"/>
          </p:cNvSpPr>
          <p:nvPr>
            <p:ph type="ftr" sz="quarter" idx="4294967295"/>
          </p:nvPr>
        </p:nvSpPr>
        <p:spPr>
          <a:xfrm>
            <a:off x="3124200" y="6216650"/>
            <a:ext cx="5165600" cy="488950"/>
          </a:xfrm>
          <a:prstGeom prst="rect">
            <a:avLst/>
          </a:prstGeom>
        </p:spPr>
        <p:txBody>
          <a:bodyPr/>
          <a:lstStyle/>
          <a:p>
            <a:r>
              <a:rPr lang="en-US" dirty="0" smtClean="0"/>
              <a:t>Oregon Natural Resources Education Program</a:t>
            </a:r>
            <a:endParaRPr lang="en-US" dirty="0"/>
          </a:p>
        </p:txBody>
      </p:sp>
    </p:spTree>
    <p:extLst>
      <p:ext uri="{BB962C8B-B14F-4D97-AF65-F5344CB8AC3E}">
        <p14:creationId xmlns:p14="http://schemas.microsoft.com/office/powerpoint/2010/main" val="3871585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669</Words>
  <Application>Microsoft Office PowerPoint</Application>
  <PresentationFormat>On-screen Show (4:3)</PresentationFormat>
  <Paragraphs>93</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Comic Sans MS</vt:lpstr>
      <vt:lpstr>Corbel</vt:lpstr>
      <vt:lpstr>Guttman Hatzvi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O'Connell</dc:creator>
  <cp:lastModifiedBy>kari</cp:lastModifiedBy>
  <cp:revision>56</cp:revision>
  <dcterms:created xsi:type="dcterms:W3CDTF">2014-05-15T12:37:42Z</dcterms:created>
  <dcterms:modified xsi:type="dcterms:W3CDTF">2015-10-17T17:56:34Z</dcterms:modified>
</cp:coreProperties>
</file>